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diagrams/data6.xml" ContentType="application/vnd.openxmlformats-officedocument.drawingml.diagramData+xml"/>
  <Override PartName="/ppt/diagrams/data2.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19.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diagrams/layout7.xml" ContentType="application/vnd.openxmlformats-officedocument.drawingml.diagramLayout+xml"/>
  <Override PartName="/ppt/theme/theme1.xml" ContentType="application/vnd.openxmlformats-officedocument.theme+xml"/>
  <Override PartName="/ppt/diagrams/quickStyle8.xml" ContentType="application/vnd.openxmlformats-officedocument.drawingml.diagramStyl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quickStyle6.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layout6.xml" ContentType="application/vnd.openxmlformats-officedocument.drawingml.diagramLayout+xml"/>
  <Override PartName="/ppt/diagrams/colors7.xml" ContentType="application/vnd.openxmlformats-officedocument.drawingml.diagramColors+xml"/>
  <Override PartName="/ppt/diagrams/drawing3.xml" ContentType="application/vnd.ms-office.drawingml.diagramDrawing+xml"/>
  <Override PartName="/ppt/diagrams/drawing5.xml" ContentType="application/vnd.ms-office.drawingml.diagramDrawing+xml"/>
  <Override PartName="/ppt/diagrams/drawing7.xml" ContentType="application/vnd.ms-office.drawingml.diagramDrawing+xml"/>
  <Override PartName="/ppt/diagrams/quickStyle7.xml" ContentType="application/vnd.openxmlformats-officedocument.drawingml.diagramStyle+xml"/>
  <Override PartName="/ppt/diagrams/colors6.xml" ContentType="application/vnd.openxmlformats-officedocument.drawingml.diagramColors+xml"/>
  <Override PartName="/ppt/diagrams/layout8.xml" ContentType="application/vnd.openxmlformats-officedocument.drawingml.diagramLayout+xml"/>
  <Override PartName="/ppt/diagrams/drawing6.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2"/>
  </p:notesMasterIdLst>
  <p:sldIdLst>
    <p:sldId id="256" r:id="rId3"/>
    <p:sldId id="285" r:id="rId4"/>
    <p:sldId id="259" r:id="rId5"/>
    <p:sldId id="260" r:id="rId6"/>
    <p:sldId id="295" r:id="rId7"/>
    <p:sldId id="287" r:id="rId8"/>
    <p:sldId id="311" r:id="rId9"/>
    <p:sldId id="296" r:id="rId10"/>
    <p:sldId id="312" r:id="rId11"/>
    <p:sldId id="265" r:id="rId12"/>
    <p:sldId id="269" r:id="rId13"/>
    <p:sldId id="268" r:id="rId14"/>
    <p:sldId id="310" r:id="rId15"/>
    <p:sldId id="316" r:id="rId16"/>
    <p:sldId id="277" r:id="rId17"/>
    <p:sldId id="290" r:id="rId18"/>
    <p:sldId id="294" r:id="rId19"/>
    <p:sldId id="298" r:id="rId20"/>
    <p:sldId id="299" r:id="rId21"/>
    <p:sldId id="281" r:id="rId22"/>
    <p:sldId id="284" r:id="rId23"/>
    <p:sldId id="300" r:id="rId24"/>
    <p:sldId id="301" r:id="rId25"/>
    <p:sldId id="302" r:id="rId26"/>
    <p:sldId id="292" r:id="rId27"/>
    <p:sldId id="313" r:id="rId28"/>
    <p:sldId id="315" r:id="rId29"/>
    <p:sldId id="304" r:id="rId30"/>
    <p:sldId id="308" r:id="rId3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RNEL Cyrille" initials="BC" lastIdx="3" clrIdx="0">
    <p:extLst>
      <p:ext uri="{19B8F6BF-5375-455C-9EA6-DF929625EA0E}">
        <p15:presenceInfo xmlns:p15="http://schemas.microsoft.com/office/powerpoint/2012/main" userId="S-1-5-21-1390067357-1606980848-725345543-708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DDD9"/>
    <a:srgbClr val="D29E92"/>
    <a:srgbClr val="A5A5A5"/>
    <a:srgbClr val="C37F6F"/>
    <a:srgbClr val="FCEEE4"/>
    <a:srgbClr val="E5C7C1"/>
    <a:srgbClr val="EAD3CE"/>
    <a:srgbClr val="7F7F7F"/>
    <a:srgbClr val="F9D3B9"/>
    <a:srgbClr val="8361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57" autoAdjust="0"/>
  </p:normalViewPr>
  <p:slideViewPr>
    <p:cSldViewPr snapToGrid="0">
      <p:cViewPr varScale="1">
        <p:scale>
          <a:sx n="59" d="100"/>
          <a:sy n="59" d="100"/>
        </p:scale>
        <p:origin x="856" y="6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536"/>
    </p:cViewPr>
  </p:sorterViewPr>
  <p:notesViewPr>
    <p:cSldViewPr snapToGrid="0">
      <p:cViewPr varScale="1">
        <p:scale>
          <a:sx n="80" d="100"/>
          <a:sy n="80" d="100"/>
        </p:scale>
        <p:origin x="401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ustomXml" Target="../customXml/item2.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38"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diagrams/_rels/data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5CF1A5-1D24-4EE4-8781-C8E761526E0E}" type="doc">
      <dgm:prSet loTypeId="urn:microsoft.com/office/officeart/2005/8/layout/gear1" loCatId="process" qsTypeId="urn:microsoft.com/office/officeart/2005/8/quickstyle/simple1" qsCatId="simple" csTypeId="urn:microsoft.com/office/officeart/2005/8/colors/colorful2" csCatId="colorful" phldr="1"/>
      <dgm:spPr/>
    </dgm:pt>
    <dgm:pt modelId="{8CE9D55D-0699-4EA6-A7FF-844EEB2FE5C4}">
      <dgm:prSet phldrT="[Texte]" custT="1"/>
      <dgm:spPr/>
      <dgm:t>
        <a:bodyPr/>
        <a:lstStyle/>
        <a:p>
          <a:r>
            <a:rPr lang="fr-FR" sz="2400" b="1" dirty="0"/>
            <a:t>Une évaluation quinquennale réalisée par un organisme accrédité</a:t>
          </a:r>
        </a:p>
      </dgm:t>
    </dgm:pt>
    <dgm:pt modelId="{870E090E-4905-4019-9FA8-57B457040887}" type="parTrans" cxnId="{B0789031-C18E-45BB-B3A6-AE911474C171}">
      <dgm:prSet/>
      <dgm:spPr/>
      <dgm:t>
        <a:bodyPr/>
        <a:lstStyle/>
        <a:p>
          <a:endParaRPr lang="fr-FR"/>
        </a:p>
      </dgm:t>
    </dgm:pt>
    <dgm:pt modelId="{7EBF69DC-B9C3-4166-B35E-B495FFB767D7}" type="sibTrans" cxnId="{B0789031-C18E-45BB-B3A6-AE911474C171}">
      <dgm:prSet/>
      <dgm:spPr/>
      <dgm:t>
        <a:bodyPr/>
        <a:lstStyle/>
        <a:p>
          <a:endParaRPr lang="fr-FR"/>
        </a:p>
      </dgm:t>
    </dgm:pt>
    <dgm:pt modelId="{539DA4EC-9D73-4599-AC96-C8E6E5449A64}">
      <dgm:prSet phldrT="[Texte]" custT="1"/>
      <dgm:spPr/>
      <dgm:t>
        <a:bodyPr/>
        <a:lstStyle/>
        <a:p>
          <a:r>
            <a:rPr lang="fr-FR" sz="2000" b="1" dirty="0"/>
            <a:t>Une démarche d’amélioration continue de la qualité</a:t>
          </a:r>
        </a:p>
      </dgm:t>
    </dgm:pt>
    <dgm:pt modelId="{A68ACB31-D7F8-4921-BA2E-F8AA95023B74}" type="parTrans" cxnId="{007D6592-A679-4364-AF28-37E3AE81EA7E}">
      <dgm:prSet/>
      <dgm:spPr/>
      <dgm:t>
        <a:bodyPr/>
        <a:lstStyle/>
        <a:p>
          <a:endParaRPr lang="fr-FR"/>
        </a:p>
      </dgm:t>
    </dgm:pt>
    <dgm:pt modelId="{CD10B057-056D-4842-B7F3-F8A13E835ECA}" type="sibTrans" cxnId="{007D6592-A679-4364-AF28-37E3AE81EA7E}">
      <dgm:prSet/>
      <dgm:spPr/>
      <dgm:t>
        <a:bodyPr/>
        <a:lstStyle/>
        <a:p>
          <a:endParaRPr lang="fr-FR"/>
        </a:p>
      </dgm:t>
    </dgm:pt>
    <dgm:pt modelId="{F121E8E4-80F9-4564-BA8A-6D605EB4D7FF}">
      <dgm:prSet phldrT="[Texte]" custT="1"/>
      <dgm:spPr/>
      <dgm:t>
        <a:bodyPr/>
        <a:lstStyle/>
        <a:p>
          <a:r>
            <a:rPr lang="fr-FR" sz="2400" b="0" dirty="0"/>
            <a:t>Associée à</a:t>
          </a:r>
        </a:p>
      </dgm:t>
    </dgm:pt>
    <dgm:pt modelId="{F101EEC5-FFEA-4B11-B3AD-AA726BDC3A12}" type="parTrans" cxnId="{33D199A2-24D9-4B57-B84C-F60E62C7A63B}">
      <dgm:prSet/>
      <dgm:spPr/>
      <dgm:t>
        <a:bodyPr/>
        <a:lstStyle/>
        <a:p>
          <a:endParaRPr lang="fr-FR"/>
        </a:p>
      </dgm:t>
    </dgm:pt>
    <dgm:pt modelId="{E6B5A8A5-6CF1-44EA-9D98-9458AE137770}" type="sibTrans" cxnId="{33D199A2-24D9-4B57-B84C-F60E62C7A63B}">
      <dgm:prSet/>
      <dgm:spPr/>
      <dgm:t>
        <a:bodyPr/>
        <a:lstStyle/>
        <a:p>
          <a:endParaRPr lang="fr-FR"/>
        </a:p>
      </dgm:t>
    </dgm:pt>
    <dgm:pt modelId="{778C901A-2A06-4178-B9F2-B8E30C86B57A}" type="pres">
      <dgm:prSet presAssocID="{3B5CF1A5-1D24-4EE4-8781-C8E761526E0E}" presName="composite" presStyleCnt="0">
        <dgm:presLayoutVars>
          <dgm:chMax val="3"/>
          <dgm:animLvl val="lvl"/>
          <dgm:resizeHandles val="exact"/>
        </dgm:presLayoutVars>
      </dgm:prSet>
      <dgm:spPr/>
    </dgm:pt>
    <dgm:pt modelId="{419E5796-C546-4E3A-9543-1963069838B2}" type="pres">
      <dgm:prSet presAssocID="{8CE9D55D-0699-4EA6-A7FF-844EEB2FE5C4}" presName="gear1" presStyleLbl="node1" presStyleIdx="0" presStyleCnt="3" custScaleX="112532" custScaleY="110361" custLinFactX="-6366" custLinFactNeighborX="-100000" custLinFactNeighborY="-31974">
        <dgm:presLayoutVars>
          <dgm:chMax val="1"/>
          <dgm:bulletEnabled val="1"/>
        </dgm:presLayoutVars>
      </dgm:prSet>
      <dgm:spPr/>
    </dgm:pt>
    <dgm:pt modelId="{5C2667BE-12F5-4257-B3C6-D0536DE78FD5}" type="pres">
      <dgm:prSet presAssocID="{8CE9D55D-0699-4EA6-A7FF-844EEB2FE5C4}" presName="gear1srcNode" presStyleLbl="node1" presStyleIdx="0" presStyleCnt="3"/>
      <dgm:spPr/>
    </dgm:pt>
    <dgm:pt modelId="{9C8F81EE-586C-4B52-A707-8D994343B967}" type="pres">
      <dgm:prSet presAssocID="{8CE9D55D-0699-4EA6-A7FF-844EEB2FE5C4}" presName="gear1dstNode" presStyleLbl="node1" presStyleIdx="0" presStyleCnt="3"/>
      <dgm:spPr/>
    </dgm:pt>
    <dgm:pt modelId="{D7DEAAB9-05E3-4955-BD60-D1099CCFB4E1}" type="pres">
      <dgm:prSet presAssocID="{539DA4EC-9D73-4599-AC96-C8E6E5449A64}" presName="gear2" presStyleLbl="node1" presStyleIdx="1" presStyleCnt="3" custAng="805796" custScaleX="121585" custScaleY="116544" custLinFactNeighborX="64098" custLinFactNeighborY="52224">
        <dgm:presLayoutVars>
          <dgm:chMax val="1"/>
          <dgm:bulletEnabled val="1"/>
        </dgm:presLayoutVars>
      </dgm:prSet>
      <dgm:spPr/>
    </dgm:pt>
    <dgm:pt modelId="{AF7E0A3D-791E-4997-A959-3671BE48F360}" type="pres">
      <dgm:prSet presAssocID="{539DA4EC-9D73-4599-AC96-C8E6E5449A64}" presName="gear2srcNode" presStyleLbl="node1" presStyleIdx="1" presStyleCnt="3"/>
      <dgm:spPr/>
    </dgm:pt>
    <dgm:pt modelId="{56C89E1D-A55A-4CF9-AABB-07F5E7C6512B}" type="pres">
      <dgm:prSet presAssocID="{539DA4EC-9D73-4599-AC96-C8E6E5449A64}" presName="gear2dstNode" presStyleLbl="node1" presStyleIdx="1" presStyleCnt="3"/>
      <dgm:spPr/>
    </dgm:pt>
    <dgm:pt modelId="{03166837-14AE-4DE3-866E-FA208A5BB84F}" type="pres">
      <dgm:prSet presAssocID="{F121E8E4-80F9-4564-BA8A-6D605EB4D7FF}" presName="gear3" presStyleLbl="node1" presStyleIdx="2" presStyleCnt="3" custAng="1575829" custScaleX="88373" custScaleY="85205" custLinFactNeighborX="-399" custLinFactNeighborY="30884"/>
      <dgm:spPr/>
    </dgm:pt>
    <dgm:pt modelId="{7717D157-2A77-4E9E-90A4-1C36ADEDFFFA}" type="pres">
      <dgm:prSet presAssocID="{F121E8E4-80F9-4564-BA8A-6D605EB4D7FF}" presName="gear3tx" presStyleLbl="node1" presStyleIdx="2" presStyleCnt="3">
        <dgm:presLayoutVars>
          <dgm:chMax val="1"/>
          <dgm:bulletEnabled val="1"/>
        </dgm:presLayoutVars>
      </dgm:prSet>
      <dgm:spPr/>
    </dgm:pt>
    <dgm:pt modelId="{B2F168C6-4498-4AAB-B9AE-480A6A7E339D}" type="pres">
      <dgm:prSet presAssocID="{F121E8E4-80F9-4564-BA8A-6D605EB4D7FF}" presName="gear3srcNode" presStyleLbl="node1" presStyleIdx="2" presStyleCnt="3"/>
      <dgm:spPr/>
    </dgm:pt>
    <dgm:pt modelId="{1573A51E-DA2F-49A2-88F9-5C37481BE023}" type="pres">
      <dgm:prSet presAssocID="{F121E8E4-80F9-4564-BA8A-6D605EB4D7FF}" presName="gear3dstNode" presStyleLbl="node1" presStyleIdx="2" presStyleCnt="3"/>
      <dgm:spPr/>
    </dgm:pt>
    <dgm:pt modelId="{286E6A98-C89B-4768-815D-DDF0A8468085}" type="pres">
      <dgm:prSet presAssocID="{7EBF69DC-B9C3-4166-B35E-B495FFB767D7}" presName="connector1" presStyleLbl="sibTrans2D1" presStyleIdx="0" presStyleCnt="3" custAng="16963594" custScaleX="91164" custScaleY="96068" custLinFactNeighborX="-90033" custLinFactNeighborY="-38073"/>
      <dgm:spPr/>
    </dgm:pt>
    <dgm:pt modelId="{94928F18-3F02-47EF-950C-AE3CA06D91DD}" type="pres">
      <dgm:prSet presAssocID="{CD10B057-056D-4842-B7F3-F8A13E835ECA}" presName="connector2" presStyleLbl="sibTrans2D1" presStyleIdx="1" presStyleCnt="3" custAng="8310880" custLinFactNeighborX="46424" custLinFactNeighborY="-16204"/>
      <dgm:spPr/>
    </dgm:pt>
    <dgm:pt modelId="{6C29A1AF-5308-4FE0-860B-CEFE81149D28}" type="pres">
      <dgm:prSet presAssocID="{E6B5A8A5-6CF1-44EA-9D98-9458AE137770}" presName="connector3" presStyleLbl="sibTrans2D1" presStyleIdx="2" presStyleCnt="3" custAng="14392115" custScaleX="100662" custLinFactNeighborX="-59045" custLinFactNeighborY="80929"/>
      <dgm:spPr/>
    </dgm:pt>
  </dgm:ptLst>
  <dgm:cxnLst>
    <dgm:cxn modelId="{17F86F09-0A76-4831-B389-E83FC4F40410}" type="presOf" srcId="{F121E8E4-80F9-4564-BA8A-6D605EB4D7FF}" destId="{7717D157-2A77-4E9E-90A4-1C36ADEDFFFA}" srcOrd="1" destOrd="0" presId="urn:microsoft.com/office/officeart/2005/8/layout/gear1"/>
    <dgm:cxn modelId="{1452852A-7EDC-4F68-9D18-1E96A8C5B39C}" type="presOf" srcId="{F121E8E4-80F9-4564-BA8A-6D605EB4D7FF}" destId="{03166837-14AE-4DE3-866E-FA208A5BB84F}" srcOrd="0" destOrd="0" presId="urn:microsoft.com/office/officeart/2005/8/layout/gear1"/>
    <dgm:cxn modelId="{B0789031-C18E-45BB-B3A6-AE911474C171}" srcId="{3B5CF1A5-1D24-4EE4-8781-C8E761526E0E}" destId="{8CE9D55D-0699-4EA6-A7FF-844EEB2FE5C4}" srcOrd="0" destOrd="0" parTransId="{870E090E-4905-4019-9FA8-57B457040887}" sibTransId="{7EBF69DC-B9C3-4166-B35E-B495FFB767D7}"/>
    <dgm:cxn modelId="{07EDFC3B-7DEB-460E-B86F-09A715B38CD0}" type="presOf" srcId="{8CE9D55D-0699-4EA6-A7FF-844EEB2FE5C4}" destId="{5C2667BE-12F5-4257-B3C6-D0536DE78FD5}" srcOrd="1" destOrd="0" presId="urn:microsoft.com/office/officeart/2005/8/layout/gear1"/>
    <dgm:cxn modelId="{ED6AAE41-FAFE-49CD-AD47-8D5D06092D48}" type="presOf" srcId="{F121E8E4-80F9-4564-BA8A-6D605EB4D7FF}" destId="{B2F168C6-4498-4AAB-B9AE-480A6A7E339D}" srcOrd="2" destOrd="0" presId="urn:microsoft.com/office/officeart/2005/8/layout/gear1"/>
    <dgm:cxn modelId="{A4CBEC80-8167-4888-94C8-AC99E4EA0F2D}" type="presOf" srcId="{E6B5A8A5-6CF1-44EA-9D98-9458AE137770}" destId="{6C29A1AF-5308-4FE0-860B-CEFE81149D28}" srcOrd="0" destOrd="0" presId="urn:microsoft.com/office/officeart/2005/8/layout/gear1"/>
    <dgm:cxn modelId="{A5075A83-F45D-4169-A0DE-CAE509C439A2}" type="presOf" srcId="{F121E8E4-80F9-4564-BA8A-6D605EB4D7FF}" destId="{1573A51E-DA2F-49A2-88F9-5C37481BE023}" srcOrd="3" destOrd="0" presId="urn:microsoft.com/office/officeart/2005/8/layout/gear1"/>
    <dgm:cxn modelId="{31DD9183-1ADB-4EB0-ACBF-0FEAAB6BEE95}" type="presOf" srcId="{8CE9D55D-0699-4EA6-A7FF-844EEB2FE5C4}" destId="{9C8F81EE-586C-4B52-A707-8D994343B967}" srcOrd="2" destOrd="0" presId="urn:microsoft.com/office/officeart/2005/8/layout/gear1"/>
    <dgm:cxn modelId="{F827EA8D-EA40-48AA-AC4E-B98ECC6958BE}" type="presOf" srcId="{CD10B057-056D-4842-B7F3-F8A13E835ECA}" destId="{94928F18-3F02-47EF-950C-AE3CA06D91DD}" srcOrd="0" destOrd="0" presId="urn:microsoft.com/office/officeart/2005/8/layout/gear1"/>
    <dgm:cxn modelId="{007D6592-A679-4364-AF28-37E3AE81EA7E}" srcId="{3B5CF1A5-1D24-4EE4-8781-C8E761526E0E}" destId="{539DA4EC-9D73-4599-AC96-C8E6E5449A64}" srcOrd="1" destOrd="0" parTransId="{A68ACB31-D7F8-4921-BA2E-F8AA95023B74}" sibTransId="{CD10B057-056D-4842-B7F3-F8A13E835ECA}"/>
    <dgm:cxn modelId="{06B37A93-AE18-436B-9870-B86C33861966}" type="presOf" srcId="{539DA4EC-9D73-4599-AC96-C8E6E5449A64}" destId="{D7DEAAB9-05E3-4955-BD60-D1099CCFB4E1}" srcOrd="0" destOrd="0" presId="urn:microsoft.com/office/officeart/2005/8/layout/gear1"/>
    <dgm:cxn modelId="{33D199A2-24D9-4B57-B84C-F60E62C7A63B}" srcId="{3B5CF1A5-1D24-4EE4-8781-C8E761526E0E}" destId="{F121E8E4-80F9-4564-BA8A-6D605EB4D7FF}" srcOrd="2" destOrd="0" parTransId="{F101EEC5-FFEA-4B11-B3AD-AA726BDC3A12}" sibTransId="{E6B5A8A5-6CF1-44EA-9D98-9458AE137770}"/>
    <dgm:cxn modelId="{BDCD55AA-9720-4BEF-9559-6A920C93FE49}" type="presOf" srcId="{539DA4EC-9D73-4599-AC96-C8E6E5449A64}" destId="{56C89E1D-A55A-4CF9-AABB-07F5E7C6512B}" srcOrd="2" destOrd="0" presId="urn:microsoft.com/office/officeart/2005/8/layout/gear1"/>
    <dgm:cxn modelId="{B2FFC2AE-2408-4463-9AB2-D03B3F6C60B0}" type="presOf" srcId="{3B5CF1A5-1D24-4EE4-8781-C8E761526E0E}" destId="{778C901A-2A06-4178-B9F2-B8E30C86B57A}" srcOrd="0" destOrd="0" presId="urn:microsoft.com/office/officeart/2005/8/layout/gear1"/>
    <dgm:cxn modelId="{730FC8BA-0C94-4D5A-8405-8DBC88A6EE94}" type="presOf" srcId="{7EBF69DC-B9C3-4166-B35E-B495FFB767D7}" destId="{286E6A98-C89B-4768-815D-DDF0A8468085}" srcOrd="0" destOrd="0" presId="urn:microsoft.com/office/officeart/2005/8/layout/gear1"/>
    <dgm:cxn modelId="{31D84DE5-45EA-467B-97AB-E03F6943D427}" type="presOf" srcId="{8CE9D55D-0699-4EA6-A7FF-844EEB2FE5C4}" destId="{419E5796-C546-4E3A-9543-1963069838B2}" srcOrd="0" destOrd="0" presId="urn:microsoft.com/office/officeart/2005/8/layout/gear1"/>
    <dgm:cxn modelId="{4C8D87F8-D697-4FD2-B92B-9CBF056A950B}" type="presOf" srcId="{539DA4EC-9D73-4599-AC96-C8E6E5449A64}" destId="{AF7E0A3D-791E-4997-A959-3671BE48F360}" srcOrd="1" destOrd="0" presId="urn:microsoft.com/office/officeart/2005/8/layout/gear1"/>
    <dgm:cxn modelId="{7D3613A2-F32D-407A-B1B9-333F22ABAEB5}" type="presParOf" srcId="{778C901A-2A06-4178-B9F2-B8E30C86B57A}" destId="{419E5796-C546-4E3A-9543-1963069838B2}" srcOrd="0" destOrd="0" presId="urn:microsoft.com/office/officeart/2005/8/layout/gear1"/>
    <dgm:cxn modelId="{E8D58E3D-63D4-4A15-BE2E-574E22C4C706}" type="presParOf" srcId="{778C901A-2A06-4178-B9F2-B8E30C86B57A}" destId="{5C2667BE-12F5-4257-B3C6-D0536DE78FD5}" srcOrd="1" destOrd="0" presId="urn:microsoft.com/office/officeart/2005/8/layout/gear1"/>
    <dgm:cxn modelId="{81CB2C44-6B85-4F49-896B-3C7685E17C39}" type="presParOf" srcId="{778C901A-2A06-4178-B9F2-B8E30C86B57A}" destId="{9C8F81EE-586C-4B52-A707-8D994343B967}" srcOrd="2" destOrd="0" presId="urn:microsoft.com/office/officeart/2005/8/layout/gear1"/>
    <dgm:cxn modelId="{A4B800A6-7911-48E8-ABBE-9B77D7D4B763}" type="presParOf" srcId="{778C901A-2A06-4178-B9F2-B8E30C86B57A}" destId="{D7DEAAB9-05E3-4955-BD60-D1099CCFB4E1}" srcOrd="3" destOrd="0" presId="urn:microsoft.com/office/officeart/2005/8/layout/gear1"/>
    <dgm:cxn modelId="{5C0B73D4-D3F5-4D63-952B-0903BD1DBAF6}" type="presParOf" srcId="{778C901A-2A06-4178-B9F2-B8E30C86B57A}" destId="{AF7E0A3D-791E-4997-A959-3671BE48F360}" srcOrd="4" destOrd="0" presId="urn:microsoft.com/office/officeart/2005/8/layout/gear1"/>
    <dgm:cxn modelId="{A23A9EC1-25D5-4FCD-BEBB-20415C45BB5A}" type="presParOf" srcId="{778C901A-2A06-4178-B9F2-B8E30C86B57A}" destId="{56C89E1D-A55A-4CF9-AABB-07F5E7C6512B}" srcOrd="5" destOrd="0" presId="urn:microsoft.com/office/officeart/2005/8/layout/gear1"/>
    <dgm:cxn modelId="{29A091D1-BA71-4BA2-B219-BF9EBA731C13}" type="presParOf" srcId="{778C901A-2A06-4178-B9F2-B8E30C86B57A}" destId="{03166837-14AE-4DE3-866E-FA208A5BB84F}" srcOrd="6" destOrd="0" presId="urn:microsoft.com/office/officeart/2005/8/layout/gear1"/>
    <dgm:cxn modelId="{51EDD870-A74A-4BF3-9571-6054A703CBD7}" type="presParOf" srcId="{778C901A-2A06-4178-B9F2-B8E30C86B57A}" destId="{7717D157-2A77-4E9E-90A4-1C36ADEDFFFA}" srcOrd="7" destOrd="0" presId="urn:microsoft.com/office/officeart/2005/8/layout/gear1"/>
    <dgm:cxn modelId="{024330DE-F895-4DF3-9F1E-51FFB1B071FC}" type="presParOf" srcId="{778C901A-2A06-4178-B9F2-B8E30C86B57A}" destId="{B2F168C6-4498-4AAB-B9AE-480A6A7E339D}" srcOrd="8" destOrd="0" presId="urn:microsoft.com/office/officeart/2005/8/layout/gear1"/>
    <dgm:cxn modelId="{BE505938-0709-4B46-95E1-5728EA9CA967}" type="presParOf" srcId="{778C901A-2A06-4178-B9F2-B8E30C86B57A}" destId="{1573A51E-DA2F-49A2-88F9-5C37481BE023}" srcOrd="9" destOrd="0" presId="urn:microsoft.com/office/officeart/2005/8/layout/gear1"/>
    <dgm:cxn modelId="{9DB757AA-2140-4BCF-AF73-145995E79035}" type="presParOf" srcId="{778C901A-2A06-4178-B9F2-B8E30C86B57A}" destId="{286E6A98-C89B-4768-815D-DDF0A8468085}" srcOrd="10" destOrd="0" presId="urn:microsoft.com/office/officeart/2005/8/layout/gear1"/>
    <dgm:cxn modelId="{9E2634F1-1D8C-4844-B7D6-CAD498527FB5}" type="presParOf" srcId="{778C901A-2A06-4178-B9F2-B8E30C86B57A}" destId="{94928F18-3F02-47EF-950C-AE3CA06D91DD}" srcOrd="11" destOrd="0" presId="urn:microsoft.com/office/officeart/2005/8/layout/gear1"/>
    <dgm:cxn modelId="{D5D3CE86-A320-4D17-B135-611F2CFEEEF9}" type="presParOf" srcId="{778C901A-2A06-4178-B9F2-B8E30C86B57A}" destId="{6C29A1AF-5308-4FE0-860B-CEFE81149D28}"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13225C-7EF4-48A1-9C0A-D2BE7A1C2CA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088C6FE2-4B31-4B6B-B7B0-E0A925F9AE17}">
      <dgm:prSet phldrT="[Texte]" custT="1"/>
      <dgm:spPr>
        <a:solidFill>
          <a:srgbClr val="C37F6F"/>
        </a:solidFill>
      </dgm:spPr>
      <dgm:t>
        <a:bodyPr/>
        <a:lstStyle/>
        <a:p>
          <a:pPr algn="ctr"/>
          <a:r>
            <a:rPr lang="fr-FR" sz="2800" b="1" dirty="0"/>
            <a:t>Evaluation quinquennale + Démarche amélioration continue de la qualité</a:t>
          </a:r>
        </a:p>
      </dgm:t>
    </dgm:pt>
    <dgm:pt modelId="{66357D11-0245-4649-97D0-2F860D53BD47}" type="parTrans" cxnId="{2DA3916B-D0A8-4028-91CB-FE37519EB118}">
      <dgm:prSet/>
      <dgm:spPr/>
      <dgm:t>
        <a:bodyPr/>
        <a:lstStyle/>
        <a:p>
          <a:endParaRPr lang="fr-FR"/>
        </a:p>
      </dgm:t>
    </dgm:pt>
    <dgm:pt modelId="{C0F479A4-25EB-4E18-9D7C-7138B4CA665D}" type="sibTrans" cxnId="{2DA3916B-D0A8-4028-91CB-FE37519EB118}">
      <dgm:prSet/>
      <dgm:spPr/>
      <dgm:t>
        <a:bodyPr/>
        <a:lstStyle/>
        <a:p>
          <a:endParaRPr lang="fr-FR"/>
        </a:p>
      </dgm:t>
    </dgm:pt>
    <dgm:pt modelId="{4CE1A08A-D594-448B-9C2C-9CBA74020C60}">
      <dgm:prSet phldrT="[Texte]" custT="1"/>
      <dgm:spPr>
        <a:solidFill>
          <a:srgbClr val="D29E92"/>
        </a:solidFill>
      </dgm:spPr>
      <dgm:t>
        <a:bodyPr/>
        <a:lstStyle/>
        <a:p>
          <a:r>
            <a:rPr lang="fr-FR" sz="2400" dirty="0"/>
            <a:t>Tous les ESSMS mentionnés à l’article L.312-1-I du CASF;</a:t>
          </a:r>
        </a:p>
      </dgm:t>
    </dgm:pt>
    <dgm:pt modelId="{075313AD-8414-444F-B0BE-F87B92E66701}" type="parTrans" cxnId="{8014366E-F0E8-4AC7-B5A8-F9416F1562B2}">
      <dgm:prSet/>
      <dgm:spPr/>
      <dgm:t>
        <a:bodyPr/>
        <a:lstStyle/>
        <a:p>
          <a:endParaRPr lang="fr-FR"/>
        </a:p>
      </dgm:t>
    </dgm:pt>
    <dgm:pt modelId="{945F8A0D-1D3E-4FC9-8C89-BD406C25ED97}" type="sibTrans" cxnId="{8014366E-F0E8-4AC7-B5A8-F9416F1562B2}">
      <dgm:prSet/>
      <dgm:spPr/>
      <dgm:t>
        <a:bodyPr/>
        <a:lstStyle/>
        <a:p>
          <a:endParaRPr lang="fr-FR"/>
        </a:p>
      </dgm:t>
    </dgm:pt>
    <dgm:pt modelId="{C317B28E-C3F6-4ABD-A888-829AB285A3A6}">
      <dgm:prSet phldrT="[Texte]" custT="1"/>
      <dgm:spPr>
        <a:solidFill>
          <a:schemeClr val="tx1">
            <a:lumMod val="50000"/>
            <a:lumOff val="50000"/>
          </a:schemeClr>
        </a:solidFill>
      </dgm:spPr>
      <dgm:t>
        <a:bodyPr/>
        <a:lstStyle/>
        <a:p>
          <a:pPr algn="ctr"/>
          <a:r>
            <a:rPr lang="fr-FR" sz="2800" b="1" dirty="0"/>
            <a:t>Démarche amélioration continue de la qualité </a:t>
          </a:r>
        </a:p>
      </dgm:t>
    </dgm:pt>
    <dgm:pt modelId="{AAA340D7-8456-49A8-90FF-9D51FEA54913}" type="parTrans" cxnId="{F4D0428B-A400-4DB9-B3C3-19CFF3D400E8}">
      <dgm:prSet/>
      <dgm:spPr/>
      <dgm:t>
        <a:bodyPr/>
        <a:lstStyle/>
        <a:p>
          <a:endParaRPr lang="fr-FR"/>
        </a:p>
      </dgm:t>
    </dgm:pt>
    <dgm:pt modelId="{01E83B3A-6FA9-45A3-8C7D-D09E2C9BB29F}" type="sibTrans" cxnId="{F4D0428B-A400-4DB9-B3C3-19CFF3D400E8}">
      <dgm:prSet/>
      <dgm:spPr/>
      <dgm:t>
        <a:bodyPr/>
        <a:lstStyle/>
        <a:p>
          <a:endParaRPr lang="fr-FR"/>
        </a:p>
      </dgm:t>
    </dgm:pt>
    <dgm:pt modelId="{9BA2F402-2E64-4E8E-9C3B-6363F87DB081}">
      <dgm:prSet phldrT="[Texte]" custT="1"/>
      <dgm:spPr>
        <a:solidFill>
          <a:schemeClr val="bg2">
            <a:lumMod val="90000"/>
          </a:schemeClr>
        </a:solidFill>
      </dgm:spPr>
      <dgm:t>
        <a:bodyPr/>
        <a:lstStyle/>
        <a:p>
          <a:pPr algn="l"/>
          <a:endParaRPr lang="fr-FR" sz="1800" dirty="0"/>
        </a:p>
      </dgm:t>
    </dgm:pt>
    <dgm:pt modelId="{40F60BD5-9B3B-4066-8D43-C57D9B745FCB}" type="parTrans" cxnId="{433A2BB9-3D12-4AAB-8019-09CC512C2B82}">
      <dgm:prSet/>
      <dgm:spPr/>
      <dgm:t>
        <a:bodyPr/>
        <a:lstStyle/>
        <a:p>
          <a:endParaRPr lang="fr-FR"/>
        </a:p>
      </dgm:t>
    </dgm:pt>
    <dgm:pt modelId="{6CACF45C-C677-4892-B611-AC267C65FDBF}" type="sibTrans" cxnId="{433A2BB9-3D12-4AAB-8019-09CC512C2B82}">
      <dgm:prSet/>
      <dgm:spPr/>
      <dgm:t>
        <a:bodyPr/>
        <a:lstStyle/>
        <a:p>
          <a:endParaRPr lang="fr-FR"/>
        </a:p>
      </dgm:t>
    </dgm:pt>
    <dgm:pt modelId="{7850B7C0-3B4E-44FD-817E-8F13E038F8B1}">
      <dgm:prSet custT="1"/>
      <dgm:spPr>
        <a:solidFill>
          <a:schemeClr val="bg2">
            <a:lumMod val="90000"/>
          </a:schemeClr>
        </a:solidFill>
      </dgm:spPr>
      <dgm:t>
        <a:bodyPr/>
        <a:lstStyle/>
        <a:p>
          <a:pPr algn="just"/>
          <a:r>
            <a:rPr lang="fr-FR" sz="2400" dirty="0"/>
            <a:t>Le service éducatif auprès du CJD </a:t>
          </a:r>
          <a:r>
            <a:rPr lang="fr-FR" sz="2400"/>
            <a:t>de Fleury-Mérogis </a:t>
          </a:r>
          <a:r>
            <a:rPr lang="fr-FR" sz="2400" dirty="0"/>
            <a:t>ainsi </a:t>
          </a:r>
          <a:r>
            <a:rPr lang="fr-FR" sz="2400"/>
            <a:t>que l’UEQM </a:t>
          </a:r>
          <a:r>
            <a:rPr lang="fr-FR" sz="2400" dirty="0"/>
            <a:t>de Villepinte qui assurent uniquement des interventions éducatives dans les QM par analogie au SEEPM. 	</a:t>
          </a:r>
        </a:p>
      </dgm:t>
    </dgm:pt>
    <dgm:pt modelId="{B5F3A709-945F-46FA-A3AE-83207FB06820}" type="parTrans" cxnId="{196B1F39-3628-4ABE-91A7-A876F97E053C}">
      <dgm:prSet/>
      <dgm:spPr/>
      <dgm:t>
        <a:bodyPr/>
        <a:lstStyle/>
        <a:p>
          <a:endParaRPr lang="fr-FR"/>
        </a:p>
      </dgm:t>
    </dgm:pt>
    <dgm:pt modelId="{90D1B207-854D-413F-8AEF-36706311A736}" type="sibTrans" cxnId="{196B1F39-3628-4ABE-91A7-A876F97E053C}">
      <dgm:prSet/>
      <dgm:spPr/>
      <dgm:t>
        <a:bodyPr/>
        <a:lstStyle/>
        <a:p>
          <a:endParaRPr lang="fr-FR"/>
        </a:p>
      </dgm:t>
    </dgm:pt>
    <dgm:pt modelId="{69136F4C-F99F-4FE1-A04C-6535DFB939DD}">
      <dgm:prSet custT="1"/>
      <dgm:spPr>
        <a:solidFill>
          <a:schemeClr val="bg2">
            <a:lumMod val="90000"/>
          </a:schemeClr>
        </a:solidFill>
      </dgm:spPr>
      <dgm:t>
        <a:bodyPr/>
        <a:lstStyle/>
        <a:p>
          <a:pPr algn="l"/>
          <a:endParaRPr lang="fr-FR" sz="1800" dirty="0"/>
        </a:p>
      </dgm:t>
    </dgm:pt>
    <dgm:pt modelId="{AB587F54-B152-4417-8D41-FC926B069156}" type="parTrans" cxnId="{F220E917-D40E-43B0-868E-696EC922F939}">
      <dgm:prSet/>
      <dgm:spPr/>
      <dgm:t>
        <a:bodyPr/>
        <a:lstStyle/>
        <a:p>
          <a:endParaRPr lang="fr-FR"/>
        </a:p>
      </dgm:t>
    </dgm:pt>
    <dgm:pt modelId="{CD795062-705A-4BCB-93DE-BB1EDB7B09C9}" type="sibTrans" cxnId="{F220E917-D40E-43B0-868E-696EC922F939}">
      <dgm:prSet/>
      <dgm:spPr/>
      <dgm:t>
        <a:bodyPr/>
        <a:lstStyle/>
        <a:p>
          <a:endParaRPr lang="fr-FR"/>
        </a:p>
      </dgm:t>
    </dgm:pt>
    <dgm:pt modelId="{507B48F5-CD2B-4922-92FD-3D78F9CA09DC}">
      <dgm:prSet custT="1"/>
      <dgm:spPr>
        <a:solidFill>
          <a:schemeClr val="bg2">
            <a:lumMod val="90000"/>
          </a:schemeClr>
        </a:solidFill>
      </dgm:spPr>
      <dgm:t>
        <a:bodyPr/>
        <a:lstStyle/>
        <a:p>
          <a:pPr algn="just"/>
          <a:r>
            <a:rPr lang="fr-FR" sz="2400" dirty="0"/>
            <a:t>Les SEEPM;</a:t>
          </a:r>
        </a:p>
      </dgm:t>
    </dgm:pt>
    <dgm:pt modelId="{45200F23-86F9-4F52-90E4-346ACEADAAFA}" type="parTrans" cxnId="{3D3E5F95-7336-4829-9889-9CF341398E27}">
      <dgm:prSet/>
      <dgm:spPr/>
      <dgm:t>
        <a:bodyPr/>
        <a:lstStyle/>
        <a:p>
          <a:endParaRPr lang="fr-FR"/>
        </a:p>
      </dgm:t>
    </dgm:pt>
    <dgm:pt modelId="{E2F7D51E-3F35-4E35-902E-35202E7A17DE}" type="sibTrans" cxnId="{3D3E5F95-7336-4829-9889-9CF341398E27}">
      <dgm:prSet/>
      <dgm:spPr/>
      <dgm:t>
        <a:bodyPr/>
        <a:lstStyle/>
        <a:p>
          <a:endParaRPr lang="fr-FR"/>
        </a:p>
      </dgm:t>
    </dgm:pt>
    <dgm:pt modelId="{811023B5-0A49-4F75-9765-66570B813022}">
      <dgm:prSet phldrT="[Texte]" custT="1"/>
      <dgm:spPr>
        <a:solidFill>
          <a:srgbClr val="D29E92"/>
        </a:solidFill>
      </dgm:spPr>
      <dgm:t>
        <a:bodyPr/>
        <a:lstStyle/>
        <a:p>
          <a:endParaRPr lang="fr-FR" sz="1800" dirty="0"/>
        </a:p>
      </dgm:t>
    </dgm:pt>
    <dgm:pt modelId="{A5BE14CD-84E4-44C7-AA31-B2DB2446E791}" type="parTrans" cxnId="{4DE3FD34-24BF-45A8-8CA7-BFF386C6405B}">
      <dgm:prSet/>
      <dgm:spPr/>
      <dgm:t>
        <a:bodyPr/>
        <a:lstStyle/>
        <a:p>
          <a:endParaRPr lang="fr-FR"/>
        </a:p>
      </dgm:t>
    </dgm:pt>
    <dgm:pt modelId="{59C32ADC-EF74-4BBB-8700-FC2AC28203EA}" type="sibTrans" cxnId="{4DE3FD34-24BF-45A8-8CA7-BFF386C6405B}">
      <dgm:prSet/>
      <dgm:spPr/>
      <dgm:t>
        <a:bodyPr/>
        <a:lstStyle/>
        <a:p>
          <a:endParaRPr lang="fr-FR"/>
        </a:p>
      </dgm:t>
    </dgm:pt>
    <dgm:pt modelId="{A5302077-74D1-47B8-8BDC-D04511F9964A}">
      <dgm:prSet phldrT="[Texte]" custT="1"/>
      <dgm:spPr>
        <a:solidFill>
          <a:srgbClr val="D29E92"/>
        </a:solidFill>
      </dgm:spPr>
      <dgm:t>
        <a:bodyPr/>
        <a:lstStyle/>
        <a:p>
          <a:endParaRPr lang="fr-FR" sz="2400" dirty="0"/>
        </a:p>
      </dgm:t>
    </dgm:pt>
    <dgm:pt modelId="{DE37DA89-82B2-494C-8C95-C6A9A4303C28}" type="parTrans" cxnId="{67A24ED0-5C29-4678-B54A-3781CEF2C4DD}">
      <dgm:prSet/>
      <dgm:spPr/>
      <dgm:t>
        <a:bodyPr/>
        <a:lstStyle/>
        <a:p>
          <a:endParaRPr lang="fr-FR"/>
        </a:p>
      </dgm:t>
    </dgm:pt>
    <dgm:pt modelId="{2EB2127A-14D6-4C83-86E2-3EE5225B3F6D}" type="sibTrans" cxnId="{67A24ED0-5C29-4678-B54A-3781CEF2C4DD}">
      <dgm:prSet/>
      <dgm:spPr/>
      <dgm:t>
        <a:bodyPr/>
        <a:lstStyle/>
        <a:p>
          <a:endParaRPr lang="fr-FR"/>
        </a:p>
      </dgm:t>
    </dgm:pt>
    <dgm:pt modelId="{5A72472E-33DE-4F39-8491-8270202DD239}">
      <dgm:prSet phldrT="[Texte]" custT="1"/>
      <dgm:spPr>
        <a:solidFill>
          <a:srgbClr val="D29E92"/>
        </a:solidFill>
      </dgm:spPr>
      <dgm:t>
        <a:bodyPr/>
        <a:lstStyle/>
        <a:p>
          <a:r>
            <a:rPr lang="fr-FR" sz="2400" dirty="0"/>
            <a:t>Les lieux de vie et d’accueil.</a:t>
          </a:r>
        </a:p>
      </dgm:t>
    </dgm:pt>
    <dgm:pt modelId="{9FA63BB6-0E3A-419D-9040-838B871E9903}" type="parTrans" cxnId="{8A20C597-73D2-428E-8379-BD9C50616849}">
      <dgm:prSet/>
      <dgm:spPr/>
      <dgm:t>
        <a:bodyPr/>
        <a:lstStyle/>
        <a:p>
          <a:endParaRPr lang="fr-FR"/>
        </a:p>
      </dgm:t>
    </dgm:pt>
    <dgm:pt modelId="{1E6EFC77-DB3D-46F0-8D92-8A43952B1C0B}" type="sibTrans" cxnId="{8A20C597-73D2-428E-8379-BD9C50616849}">
      <dgm:prSet/>
      <dgm:spPr/>
      <dgm:t>
        <a:bodyPr/>
        <a:lstStyle/>
        <a:p>
          <a:endParaRPr lang="fr-FR"/>
        </a:p>
      </dgm:t>
    </dgm:pt>
    <dgm:pt modelId="{12CF5188-FB12-42D3-9EB5-4D8FB89E86E7}" type="pres">
      <dgm:prSet presAssocID="{4F13225C-7EF4-48A1-9C0A-D2BE7A1C2CAB}" presName="linear" presStyleCnt="0">
        <dgm:presLayoutVars>
          <dgm:animLvl val="lvl"/>
          <dgm:resizeHandles val="exact"/>
        </dgm:presLayoutVars>
      </dgm:prSet>
      <dgm:spPr/>
    </dgm:pt>
    <dgm:pt modelId="{9F68DE96-94C7-4DC5-9B40-D41B5CA9113C}" type="pres">
      <dgm:prSet presAssocID="{088C6FE2-4B31-4B6B-B7B0-E0A925F9AE17}" presName="parentText" presStyleLbl="node1" presStyleIdx="0" presStyleCnt="2" custScaleY="83261" custLinFactNeighborY="10389">
        <dgm:presLayoutVars>
          <dgm:chMax val="0"/>
          <dgm:bulletEnabled val="1"/>
        </dgm:presLayoutVars>
      </dgm:prSet>
      <dgm:spPr/>
    </dgm:pt>
    <dgm:pt modelId="{D9A7062E-0905-45C6-95E1-CCFE848F74E0}" type="pres">
      <dgm:prSet presAssocID="{088C6FE2-4B31-4B6B-B7B0-E0A925F9AE17}" presName="childText" presStyleLbl="revTx" presStyleIdx="0" presStyleCnt="2" custScaleY="78164" custLinFactNeighborX="414" custLinFactNeighborY="3878">
        <dgm:presLayoutVars>
          <dgm:bulletEnabled val="1"/>
        </dgm:presLayoutVars>
      </dgm:prSet>
      <dgm:spPr/>
    </dgm:pt>
    <dgm:pt modelId="{A7DF2C68-F01D-4F56-99EB-3A97EEB6D267}" type="pres">
      <dgm:prSet presAssocID="{C317B28E-C3F6-4ABD-A888-829AB285A3A6}" presName="parentText" presStyleLbl="node1" presStyleIdx="1" presStyleCnt="2" custScaleY="71837" custLinFactNeighborY="10555">
        <dgm:presLayoutVars>
          <dgm:chMax val="0"/>
          <dgm:bulletEnabled val="1"/>
        </dgm:presLayoutVars>
      </dgm:prSet>
      <dgm:spPr/>
    </dgm:pt>
    <dgm:pt modelId="{207537D0-A3E4-4585-8F8E-B63A4F193A6B}" type="pres">
      <dgm:prSet presAssocID="{C317B28E-C3F6-4ABD-A888-829AB285A3A6}" presName="childText" presStyleLbl="revTx" presStyleIdx="1" presStyleCnt="2" custScaleY="101805" custLinFactNeighborX="-105" custLinFactNeighborY="39091">
        <dgm:presLayoutVars>
          <dgm:bulletEnabled val="1"/>
        </dgm:presLayoutVars>
      </dgm:prSet>
      <dgm:spPr/>
    </dgm:pt>
  </dgm:ptLst>
  <dgm:cxnLst>
    <dgm:cxn modelId="{B836DB0A-300A-4365-9DA6-871638A5513D}" type="presOf" srcId="{507B48F5-CD2B-4922-92FD-3D78F9CA09DC}" destId="{207537D0-A3E4-4585-8F8E-B63A4F193A6B}" srcOrd="0" destOrd="1" presId="urn:microsoft.com/office/officeart/2005/8/layout/vList2"/>
    <dgm:cxn modelId="{F220E917-D40E-43B0-868E-696EC922F939}" srcId="{C317B28E-C3F6-4ABD-A888-829AB285A3A6}" destId="{69136F4C-F99F-4FE1-A04C-6535DFB939DD}" srcOrd="1" destOrd="0" parTransId="{AB587F54-B152-4417-8D41-FC926B069156}" sibTransId="{CD795062-705A-4BCB-93DE-BB1EDB7B09C9}"/>
    <dgm:cxn modelId="{D196491D-2426-4A93-B123-A8C640806FF1}" type="presOf" srcId="{5A72472E-33DE-4F39-8491-8270202DD239}" destId="{D9A7062E-0905-45C6-95E1-CCFE848F74E0}" srcOrd="0" destOrd="2" presId="urn:microsoft.com/office/officeart/2005/8/layout/vList2"/>
    <dgm:cxn modelId="{5F634E25-8511-460E-BC7B-8AAD16E791D5}" type="presOf" srcId="{A5302077-74D1-47B8-8BDC-D04511F9964A}" destId="{D9A7062E-0905-45C6-95E1-CCFE848F74E0}" srcOrd="0" destOrd="3" presId="urn:microsoft.com/office/officeart/2005/8/layout/vList2"/>
    <dgm:cxn modelId="{FCC48031-B327-419F-8A0D-196ACC410430}" type="presOf" srcId="{9BA2F402-2E64-4E8E-9C3B-6363F87DB081}" destId="{207537D0-A3E4-4585-8F8E-B63A4F193A6B}" srcOrd="0" destOrd="0" presId="urn:microsoft.com/office/officeart/2005/8/layout/vList2"/>
    <dgm:cxn modelId="{4DE3FD34-24BF-45A8-8CA7-BFF386C6405B}" srcId="{088C6FE2-4B31-4B6B-B7B0-E0A925F9AE17}" destId="{811023B5-0A49-4F75-9765-66570B813022}" srcOrd="0" destOrd="0" parTransId="{A5BE14CD-84E4-44C7-AA31-B2DB2446E791}" sibTransId="{59C32ADC-EF74-4BBB-8700-FC2AC28203EA}"/>
    <dgm:cxn modelId="{196B1F39-3628-4ABE-91A7-A876F97E053C}" srcId="{9BA2F402-2E64-4E8E-9C3B-6363F87DB081}" destId="{7850B7C0-3B4E-44FD-817E-8F13E038F8B1}" srcOrd="1" destOrd="0" parTransId="{B5F3A709-945F-46FA-A3AE-83207FB06820}" sibTransId="{90D1B207-854D-413F-8AEF-36706311A736}"/>
    <dgm:cxn modelId="{13DE526A-4541-4331-A042-8042ACDBBE60}" type="presOf" srcId="{4CE1A08A-D594-448B-9C2C-9CBA74020C60}" destId="{D9A7062E-0905-45C6-95E1-CCFE848F74E0}" srcOrd="0" destOrd="1" presId="urn:microsoft.com/office/officeart/2005/8/layout/vList2"/>
    <dgm:cxn modelId="{2DA3916B-D0A8-4028-91CB-FE37519EB118}" srcId="{4F13225C-7EF4-48A1-9C0A-D2BE7A1C2CAB}" destId="{088C6FE2-4B31-4B6B-B7B0-E0A925F9AE17}" srcOrd="0" destOrd="0" parTransId="{66357D11-0245-4649-97D0-2F860D53BD47}" sibTransId="{C0F479A4-25EB-4E18-9D7C-7138B4CA665D}"/>
    <dgm:cxn modelId="{8014366E-F0E8-4AC7-B5A8-F9416F1562B2}" srcId="{088C6FE2-4B31-4B6B-B7B0-E0A925F9AE17}" destId="{4CE1A08A-D594-448B-9C2C-9CBA74020C60}" srcOrd="1" destOrd="0" parTransId="{075313AD-8414-444F-B0BE-F87B92E66701}" sibTransId="{945F8A0D-1D3E-4FC9-8C89-BD406C25ED97}"/>
    <dgm:cxn modelId="{1FC34E73-BE10-4D9F-996A-480B0E1D542F}" type="presOf" srcId="{4F13225C-7EF4-48A1-9C0A-D2BE7A1C2CAB}" destId="{12CF5188-FB12-42D3-9EB5-4D8FB89E86E7}" srcOrd="0" destOrd="0" presId="urn:microsoft.com/office/officeart/2005/8/layout/vList2"/>
    <dgm:cxn modelId="{F4D0428B-A400-4DB9-B3C3-19CFF3D400E8}" srcId="{4F13225C-7EF4-48A1-9C0A-D2BE7A1C2CAB}" destId="{C317B28E-C3F6-4ABD-A888-829AB285A3A6}" srcOrd="1" destOrd="0" parTransId="{AAA340D7-8456-49A8-90FF-9D51FEA54913}" sibTransId="{01E83B3A-6FA9-45A3-8C7D-D09E2C9BB29F}"/>
    <dgm:cxn modelId="{32BB188C-6840-4993-928E-DA5664ABB40A}" type="presOf" srcId="{7850B7C0-3B4E-44FD-817E-8F13E038F8B1}" destId="{207537D0-A3E4-4585-8F8E-B63A4F193A6B}" srcOrd="0" destOrd="2" presId="urn:microsoft.com/office/officeart/2005/8/layout/vList2"/>
    <dgm:cxn modelId="{3D3E5F95-7336-4829-9889-9CF341398E27}" srcId="{9BA2F402-2E64-4E8E-9C3B-6363F87DB081}" destId="{507B48F5-CD2B-4922-92FD-3D78F9CA09DC}" srcOrd="0" destOrd="0" parTransId="{45200F23-86F9-4F52-90E4-346ACEADAAFA}" sibTransId="{E2F7D51E-3F35-4E35-902E-35202E7A17DE}"/>
    <dgm:cxn modelId="{8A20C597-73D2-428E-8379-BD9C50616849}" srcId="{088C6FE2-4B31-4B6B-B7B0-E0A925F9AE17}" destId="{5A72472E-33DE-4F39-8491-8270202DD239}" srcOrd="2" destOrd="0" parTransId="{9FA63BB6-0E3A-419D-9040-838B871E9903}" sibTransId="{1E6EFC77-DB3D-46F0-8D92-8A43952B1C0B}"/>
    <dgm:cxn modelId="{8893C8A0-A654-485F-82EC-27B56EFB2A30}" type="presOf" srcId="{C317B28E-C3F6-4ABD-A888-829AB285A3A6}" destId="{A7DF2C68-F01D-4F56-99EB-3A97EEB6D267}" srcOrd="0" destOrd="0" presId="urn:microsoft.com/office/officeart/2005/8/layout/vList2"/>
    <dgm:cxn modelId="{019466AB-09BC-46B0-90D9-DD9479193914}" type="presOf" srcId="{69136F4C-F99F-4FE1-A04C-6535DFB939DD}" destId="{207537D0-A3E4-4585-8F8E-B63A4F193A6B}" srcOrd="0" destOrd="3" presId="urn:microsoft.com/office/officeart/2005/8/layout/vList2"/>
    <dgm:cxn modelId="{433A2BB9-3D12-4AAB-8019-09CC512C2B82}" srcId="{C317B28E-C3F6-4ABD-A888-829AB285A3A6}" destId="{9BA2F402-2E64-4E8E-9C3B-6363F87DB081}" srcOrd="0" destOrd="0" parTransId="{40F60BD5-9B3B-4066-8D43-C57D9B745FCB}" sibTransId="{6CACF45C-C677-4892-B611-AC267C65FDBF}"/>
    <dgm:cxn modelId="{8858C7BA-C9C9-4FBC-B298-93CA6CC7AA20}" type="presOf" srcId="{811023B5-0A49-4F75-9765-66570B813022}" destId="{D9A7062E-0905-45C6-95E1-CCFE848F74E0}" srcOrd="0" destOrd="0" presId="urn:microsoft.com/office/officeart/2005/8/layout/vList2"/>
    <dgm:cxn modelId="{7A1FE6BF-0CFA-4F6B-A37C-B363BED9845D}" type="presOf" srcId="{088C6FE2-4B31-4B6B-B7B0-E0A925F9AE17}" destId="{9F68DE96-94C7-4DC5-9B40-D41B5CA9113C}" srcOrd="0" destOrd="0" presId="urn:microsoft.com/office/officeart/2005/8/layout/vList2"/>
    <dgm:cxn modelId="{67A24ED0-5C29-4678-B54A-3781CEF2C4DD}" srcId="{088C6FE2-4B31-4B6B-B7B0-E0A925F9AE17}" destId="{A5302077-74D1-47B8-8BDC-D04511F9964A}" srcOrd="3" destOrd="0" parTransId="{DE37DA89-82B2-494C-8C95-C6A9A4303C28}" sibTransId="{2EB2127A-14D6-4C83-86E2-3EE5225B3F6D}"/>
    <dgm:cxn modelId="{2CF958BA-2CEB-4FC8-B37D-896853C8104F}" type="presParOf" srcId="{12CF5188-FB12-42D3-9EB5-4D8FB89E86E7}" destId="{9F68DE96-94C7-4DC5-9B40-D41B5CA9113C}" srcOrd="0" destOrd="0" presId="urn:microsoft.com/office/officeart/2005/8/layout/vList2"/>
    <dgm:cxn modelId="{293A1C6E-68A4-47C1-B5F7-7B77A81E0FB2}" type="presParOf" srcId="{12CF5188-FB12-42D3-9EB5-4D8FB89E86E7}" destId="{D9A7062E-0905-45C6-95E1-CCFE848F74E0}" srcOrd="1" destOrd="0" presId="urn:microsoft.com/office/officeart/2005/8/layout/vList2"/>
    <dgm:cxn modelId="{D3D60213-93B5-41A8-BFF3-CF2218345745}" type="presParOf" srcId="{12CF5188-FB12-42D3-9EB5-4D8FB89E86E7}" destId="{A7DF2C68-F01D-4F56-99EB-3A97EEB6D267}" srcOrd="2" destOrd="0" presId="urn:microsoft.com/office/officeart/2005/8/layout/vList2"/>
    <dgm:cxn modelId="{8CF4C817-D138-48B4-A7BE-82CB82EF2F55}" type="presParOf" srcId="{12CF5188-FB12-42D3-9EB5-4D8FB89E86E7}" destId="{207537D0-A3E4-4585-8F8E-B63A4F193A6B}" srcOrd="3" destOrd="0" presId="urn:microsoft.com/office/officeart/2005/8/layout/vList2"/>
  </dgm:cxnLst>
  <dgm:bg>
    <a:solidFill>
      <a:srgbClr val="FCEEE4"/>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046D57-681F-4573-B2E3-4D0CE8A8BB9A}" type="doc">
      <dgm:prSet loTypeId="urn:microsoft.com/office/officeart/2005/8/layout/vList3" loCatId="list" qsTypeId="urn:microsoft.com/office/officeart/2005/8/quickstyle/simple1" qsCatId="simple" csTypeId="urn:microsoft.com/office/officeart/2005/8/colors/accent2_3" csCatId="accent2" phldr="1"/>
      <dgm:spPr/>
    </dgm:pt>
    <dgm:pt modelId="{06AD62BE-23F4-4B6D-BDC2-11214BD7CBBF}">
      <dgm:prSet phldrT="[Texte]" custT="1"/>
      <dgm:spPr>
        <a:solidFill>
          <a:srgbClr val="ED7D31">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690775" tIns="71120" rIns="71120" bIns="71120" numCol="1" spcCol="1270" rtlCol="0" anchor="ctr" anchorCtr="0"/>
        <a:lstStyle/>
        <a:p>
          <a:pPr algn="ctr" defTabSz="914400" rtl="0" eaLnBrk="1" latinLnBrk="0" hangingPunct="1">
            <a:lnSpc>
              <a:spcPct val="90000"/>
            </a:lnSpc>
            <a:spcBef>
              <a:spcPct val="0"/>
            </a:spcBef>
            <a:buNone/>
          </a:pPr>
          <a:r>
            <a:rPr lang="fr-FR" sz="2800" kern="1200">
              <a:solidFill>
                <a:schemeClr val="bg1"/>
              </a:solidFill>
              <a:latin typeface="+mn-lt"/>
              <a:ea typeface="+mj-ea"/>
              <a:cs typeface="+mj-cs"/>
            </a:rPr>
            <a:t> 1. La personne</a:t>
          </a:r>
          <a:r>
            <a:rPr lang="fr-FR" sz="4400" kern="1200">
              <a:solidFill>
                <a:schemeClr val="bg1"/>
              </a:solidFill>
              <a:latin typeface="Marianne" panose="02000000000000000000" pitchFamily="50" charset="0"/>
              <a:ea typeface="+mj-ea"/>
              <a:cs typeface="+mj-cs"/>
            </a:rPr>
            <a:t> </a:t>
          </a:r>
          <a:r>
            <a:rPr lang="fr-FR" sz="2800" kern="1200">
              <a:solidFill>
                <a:schemeClr val="bg1"/>
              </a:solidFill>
              <a:latin typeface="+mn-lt"/>
              <a:ea typeface="+mj-ea"/>
              <a:cs typeface="+mj-cs"/>
            </a:rPr>
            <a:t>accompagnée</a:t>
          </a:r>
          <a:endParaRPr lang="fr-FR" sz="2800" kern="1200" dirty="0">
            <a:solidFill>
              <a:schemeClr val="bg1"/>
            </a:solidFill>
            <a:latin typeface="+mn-lt"/>
            <a:ea typeface="+mj-ea"/>
            <a:cs typeface="+mj-cs"/>
          </a:endParaRPr>
        </a:p>
      </dgm:t>
    </dgm:pt>
    <dgm:pt modelId="{9B6D4F9D-6278-4549-A2C8-C66190FDBA6E}" type="parTrans" cxnId="{A467FB1C-0F65-4248-91FA-E2D0580E2B8C}">
      <dgm:prSet/>
      <dgm:spPr/>
      <dgm:t>
        <a:bodyPr/>
        <a:lstStyle/>
        <a:p>
          <a:endParaRPr lang="fr-FR"/>
        </a:p>
      </dgm:t>
    </dgm:pt>
    <dgm:pt modelId="{1ED2238B-50F3-4E37-9AF6-476A471622B1}" type="sibTrans" cxnId="{A467FB1C-0F65-4248-91FA-E2D0580E2B8C}">
      <dgm:prSet/>
      <dgm:spPr/>
      <dgm:t>
        <a:bodyPr/>
        <a:lstStyle/>
        <a:p>
          <a:endParaRPr lang="fr-FR"/>
        </a:p>
      </dgm:t>
    </dgm:pt>
    <dgm:pt modelId="{7B640E77-C473-4270-AE37-ADD0F33134D7}">
      <dgm:prSet phldrT="[Texte]" custT="1"/>
      <dgm:spPr>
        <a:solidFill>
          <a:srgbClr val="ED7D31">
            <a:hueOff val="-727682"/>
            <a:satOff val="-41964"/>
            <a:lumOff val="4314"/>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690775" tIns="71120" rIns="71120" bIns="71120" numCol="1" spcCol="1270" anchor="ctr" anchorCtr="0"/>
        <a:lstStyle/>
        <a:p>
          <a:pPr marL="0" lvl="0" indent="0" algn="ctr" defTabSz="1244600">
            <a:lnSpc>
              <a:spcPct val="90000"/>
            </a:lnSpc>
            <a:spcBef>
              <a:spcPct val="0"/>
            </a:spcBef>
            <a:spcAft>
              <a:spcPct val="35000"/>
            </a:spcAft>
            <a:buNone/>
          </a:pPr>
          <a:r>
            <a:rPr lang="fr-FR" sz="2800" kern="1200">
              <a:solidFill>
                <a:prstClr val="white"/>
              </a:solidFill>
              <a:latin typeface="Calibri" panose="020F0502020204030204"/>
              <a:ea typeface="+mn-ea"/>
              <a:cs typeface="+mn-cs"/>
            </a:rPr>
            <a:t> 2. Les professionnels</a:t>
          </a:r>
          <a:endParaRPr lang="fr-FR" sz="2800" kern="1200" dirty="0">
            <a:solidFill>
              <a:prstClr val="white"/>
            </a:solidFill>
            <a:latin typeface="Calibri" panose="020F0502020204030204"/>
            <a:ea typeface="+mn-ea"/>
            <a:cs typeface="+mn-cs"/>
          </a:endParaRPr>
        </a:p>
      </dgm:t>
    </dgm:pt>
    <dgm:pt modelId="{73F4C6AE-FC3E-4672-AEEC-45B8D6F9A2C7}" type="parTrans" cxnId="{5EE07D8E-C067-4929-A29B-7FA61A64884C}">
      <dgm:prSet/>
      <dgm:spPr/>
      <dgm:t>
        <a:bodyPr/>
        <a:lstStyle/>
        <a:p>
          <a:endParaRPr lang="fr-FR"/>
        </a:p>
      </dgm:t>
    </dgm:pt>
    <dgm:pt modelId="{08F2EC64-3311-4CC0-B941-A704C8B82F93}" type="sibTrans" cxnId="{5EE07D8E-C067-4929-A29B-7FA61A64884C}">
      <dgm:prSet/>
      <dgm:spPr/>
      <dgm:t>
        <a:bodyPr/>
        <a:lstStyle/>
        <a:p>
          <a:endParaRPr lang="fr-FR"/>
        </a:p>
      </dgm:t>
    </dgm:pt>
    <dgm:pt modelId="{284496DF-7D61-4725-98AC-4ADB5BE28207}">
      <dgm:prSet phldrT="[Texte]" custT="1"/>
      <dgm:spPr>
        <a:solidFill>
          <a:srgbClr val="AFABAB"/>
        </a:solidFill>
        <a:ln w="12700" cap="flat" cmpd="sng" algn="ctr">
          <a:solidFill>
            <a:prstClr val="white">
              <a:hueOff val="0"/>
              <a:satOff val="0"/>
              <a:lumOff val="0"/>
              <a:alphaOff val="0"/>
            </a:prstClr>
          </a:solidFill>
          <a:prstDash val="solid"/>
          <a:miter lim="800000"/>
        </a:ln>
        <a:effectLst/>
      </dgm:spPr>
      <dgm:t>
        <a:bodyPr spcFirstLastPara="0" vert="horz" wrap="square" lIns="72390" tIns="36195" rIns="72390" bIns="36195" numCol="1" spcCol="1270" rtlCol="0" anchor="ctr" anchorCtr="0"/>
        <a:lstStyle/>
        <a:p>
          <a:pPr algn="ctr" defTabSz="914400" rtl="0" eaLnBrk="1" latinLnBrk="0" hangingPunct="1">
            <a:lnSpc>
              <a:spcPct val="90000"/>
            </a:lnSpc>
            <a:spcBef>
              <a:spcPct val="0"/>
            </a:spcBef>
            <a:buNone/>
          </a:pPr>
          <a:r>
            <a:rPr lang="fr-FR" sz="2800" kern="1200" dirty="0">
              <a:solidFill>
                <a:schemeClr val="bg1"/>
              </a:solidFill>
              <a:latin typeface="+mn-lt"/>
              <a:ea typeface="+mj-ea"/>
              <a:cs typeface="+mj-cs"/>
            </a:rPr>
            <a:t>  3. L’ESSMS</a:t>
          </a:r>
        </a:p>
      </dgm:t>
    </dgm:pt>
    <dgm:pt modelId="{671AD0F6-5658-46BC-A9E0-023C57D20236}" type="parTrans" cxnId="{83BC3BD6-8A8D-4BEE-A909-853EB2046BAD}">
      <dgm:prSet/>
      <dgm:spPr/>
      <dgm:t>
        <a:bodyPr/>
        <a:lstStyle/>
        <a:p>
          <a:endParaRPr lang="fr-FR"/>
        </a:p>
      </dgm:t>
    </dgm:pt>
    <dgm:pt modelId="{C6D66D1F-B359-4179-9DB0-4AFC9B6584A9}" type="sibTrans" cxnId="{83BC3BD6-8A8D-4BEE-A909-853EB2046BAD}">
      <dgm:prSet/>
      <dgm:spPr/>
      <dgm:t>
        <a:bodyPr/>
        <a:lstStyle/>
        <a:p>
          <a:endParaRPr lang="fr-FR"/>
        </a:p>
      </dgm:t>
    </dgm:pt>
    <dgm:pt modelId="{641387C4-4ECA-4F24-A93B-41FDAAE9AB65}" type="pres">
      <dgm:prSet presAssocID="{57046D57-681F-4573-B2E3-4D0CE8A8BB9A}" presName="linearFlow" presStyleCnt="0">
        <dgm:presLayoutVars>
          <dgm:dir/>
          <dgm:resizeHandles val="exact"/>
        </dgm:presLayoutVars>
      </dgm:prSet>
      <dgm:spPr/>
    </dgm:pt>
    <dgm:pt modelId="{DA490A89-0F34-4A66-A77F-15BE7F0CEEDF}" type="pres">
      <dgm:prSet presAssocID="{06AD62BE-23F4-4B6D-BDC2-11214BD7CBBF}" presName="composite" presStyleCnt="0"/>
      <dgm:spPr/>
    </dgm:pt>
    <dgm:pt modelId="{26407F23-091C-4FBC-9326-B7C5EC3E670D}" type="pres">
      <dgm:prSet presAssocID="{06AD62BE-23F4-4B6D-BDC2-11214BD7CBBF}" presName="imgShp" presStyleLbl="fgImgPlace1" presStyleIdx="0" presStyleCnt="3" custScaleX="97996" custLinFactNeighborX="-32837" custLinFactNeighborY="14129">
        <dgm:style>
          <a:lnRef idx="2">
            <a:schemeClr val="accent2">
              <a:shade val="50000"/>
            </a:schemeClr>
          </a:lnRef>
          <a:fillRef idx="1">
            <a:schemeClr val="accent2"/>
          </a:fillRef>
          <a:effectRef idx="0">
            <a:schemeClr val="accent2"/>
          </a:effectRef>
          <a:fontRef idx="minor">
            <a:schemeClr val="lt1"/>
          </a:fontRef>
        </dgm:style>
      </dgm:prSet>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 r="-1000"/>
          </a:stretch>
        </a:blipFill>
      </dgm:spPr>
      <dgm:extLst>
        <a:ext uri="{E40237B7-FDA0-4F09-8148-C483321AD2D9}">
          <dgm14:cNvPr xmlns:dgm14="http://schemas.microsoft.com/office/drawing/2010/diagram" id="0" name="" descr="Profil mâle avec un remplissage uni"/>
        </a:ext>
      </dgm:extLst>
    </dgm:pt>
    <dgm:pt modelId="{C148EA62-3492-4EA9-BD78-56663194A272}" type="pres">
      <dgm:prSet presAssocID="{06AD62BE-23F4-4B6D-BDC2-11214BD7CBBF}" presName="txShp" presStyleLbl="node1" presStyleIdx="0" presStyleCnt="3" custScaleX="100485" custScaleY="88162" custLinFactNeighborX="-5455" custLinFactNeighborY="16473">
        <dgm:presLayoutVars>
          <dgm:bulletEnabled val="1"/>
        </dgm:presLayoutVars>
      </dgm:prSet>
      <dgm:spPr>
        <a:xfrm rot="10800000">
          <a:off x="1395670" y="126427"/>
          <a:ext cx="5927205" cy="780213"/>
        </a:xfrm>
        <a:prstGeom prst="homePlate">
          <a:avLst/>
        </a:prstGeom>
      </dgm:spPr>
    </dgm:pt>
    <dgm:pt modelId="{145D494D-3ABB-4E27-B3E5-AC5CEF0FA7ED}" type="pres">
      <dgm:prSet presAssocID="{1ED2238B-50F3-4E37-9AF6-476A471622B1}" presName="spacing" presStyleCnt="0"/>
      <dgm:spPr/>
    </dgm:pt>
    <dgm:pt modelId="{A53FC09C-7885-4183-B4FF-CBC0DF69ACDF}" type="pres">
      <dgm:prSet presAssocID="{7B640E77-C473-4270-AE37-ADD0F33134D7}" presName="composite" presStyleCnt="0"/>
      <dgm:spPr/>
    </dgm:pt>
    <dgm:pt modelId="{C2D4DB37-E796-438D-B0A1-349B143C5C8F}" type="pres">
      <dgm:prSet presAssocID="{7B640E77-C473-4270-AE37-ADD0F33134D7}" presName="imgShp" presStyleLbl="fgImgPlace1" presStyleIdx="1" presStyleCnt="3" custLinFactNeighborX="-28768" custLinFactNeighborY="-6318">
        <dgm:style>
          <a:lnRef idx="2">
            <a:schemeClr val="accent2">
              <a:shade val="50000"/>
            </a:schemeClr>
          </a:lnRef>
          <a:fillRef idx="1">
            <a:schemeClr val="accent2"/>
          </a:fillRef>
          <a:effectRef idx="0">
            <a:schemeClr val="accent2"/>
          </a:effectRef>
          <a:fontRef idx="minor">
            <a:schemeClr val="lt1"/>
          </a:fontRef>
        </dgm:style>
      </dgm:prSet>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pt>
    <dgm:pt modelId="{BCEEEDE4-81DF-4803-97B2-0B8D1DA64B73}" type="pres">
      <dgm:prSet presAssocID="{7B640E77-C473-4270-AE37-ADD0F33134D7}" presName="txShp" presStyleLbl="node1" presStyleIdx="1" presStyleCnt="3" custScaleX="101962" custScaleY="88326" custLinFactNeighborX="-5297" custLinFactNeighborY="-3790">
        <dgm:presLayoutVars>
          <dgm:bulletEnabled val="1"/>
        </dgm:presLayoutVars>
      </dgm:prSet>
      <dgm:spPr>
        <a:xfrm rot="10800000">
          <a:off x="1418404" y="1116209"/>
          <a:ext cx="5890634" cy="781664"/>
        </a:xfrm>
        <a:prstGeom prst="homePlate">
          <a:avLst/>
        </a:prstGeom>
      </dgm:spPr>
    </dgm:pt>
    <dgm:pt modelId="{67B1102D-1D6F-43F8-B087-32D85B3ADA83}" type="pres">
      <dgm:prSet presAssocID="{08F2EC64-3311-4CC0-B941-A704C8B82F93}" presName="spacing" presStyleCnt="0"/>
      <dgm:spPr/>
    </dgm:pt>
    <dgm:pt modelId="{A5FA8DE1-A996-4834-8055-1667144132CB}" type="pres">
      <dgm:prSet presAssocID="{284496DF-7D61-4725-98AC-4ADB5BE28207}" presName="composite" presStyleCnt="0"/>
      <dgm:spPr/>
    </dgm:pt>
    <dgm:pt modelId="{1DFD5AEB-E299-4A75-8E01-8753203B04D2}" type="pres">
      <dgm:prSet presAssocID="{284496DF-7D61-4725-98AC-4ADB5BE28207}" presName="imgShp" presStyleLbl="fgImgPlace1" presStyleIdx="2" presStyleCnt="3" custLinFactNeighborX="-27867" custLinFactNeighborY="-16670">
        <dgm:style>
          <a:lnRef idx="2">
            <a:schemeClr val="accent2">
              <a:shade val="50000"/>
            </a:schemeClr>
          </a:lnRef>
          <a:fillRef idx="1">
            <a:schemeClr val="accent2"/>
          </a:fillRef>
          <a:effectRef idx="0">
            <a:schemeClr val="accent2"/>
          </a:effectRef>
          <a:fontRef idx="minor">
            <a:schemeClr val="lt1"/>
          </a:fontRef>
        </dgm:style>
      </dgm:prSet>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École avec un remplissage uni"/>
        </a:ext>
      </dgm:extLst>
    </dgm:pt>
    <dgm:pt modelId="{35BDE44D-6501-4F34-B9D8-81AC072F867E}" type="pres">
      <dgm:prSet presAssocID="{284496DF-7D61-4725-98AC-4ADB5BE28207}" presName="txShp" presStyleLbl="node1" presStyleIdx="2" presStyleCnt="3" custScaleX="101387" custScaleY="81119" custLinFactNeighborX="-4675" custLinFactNeighborY="-24779">
        <dgm:presLayoutVars>
          <dgm:bulletEnabled val="1"/>
        </dgm:presLayoutVars>
      </dgm:prSet>
      <dgm:spPr>
        <a:xfrm rot="10800000">
          <a:off x="1330844" y="2106359"/>
          <a:ext cx="6031879" cy="717884"/>
        </a:xfrm>
        <a:prstGeom prst="homePlate">
          <a:avLst/>
        </a:prstGeom>
      </dgm:spPr>
    </dgm:pt>
  </dgm:ptLst>
  <dgm:cxnLst>
    <dgm:cxn modelId="{9166CF15-AA3E-4647-A08E-2A2AAE21F5D8}" type="presOf" srcId="{284496DF-7D61-4725-98AC-4ADB5BE28207}" destId="{35BDE44D-6501-4F34-B9D8-81AC072F867E}" srcOrd="0" destOrd="0" presId="urn:microsoft.com/office/officeart/2005/8/layout/vList3"/>
    <dgm:cxn modelId="{A467FB1C-0F65-4248-91FA-E2D0580E2B8C}" srcId="{57046D57-681F-4573-B2E3-4D0CE8A8BB9A}" destId="{06AD62BE-23F4-4B6D-BDC2-11214BD7CBBF}" srcOrd="0" destOrd="0" parTransId="{9B6D4F9D-6278-4549-A2C8-C66190FDBA6E}" sibTransId="{1ED2238B-50F3-4E37-9AF6-476A471622B1}"/>
    <dgm:cxn modelId="{B538047E-16B1-4582-BCC9-DB0AD11D8A18}" type="presOf" srcId="{06AD62BE-23F4-4B6D-BDC2-11214BD7CBBF}" destId="{C148EA62-3492-4EA9-BD78-56663194A272}" srcOrd="0" destOrd="0" presId="urn:microsoft.com/office/officeart/2005/8/layout/vList3"/>
    <dgm:cxn modelId="{5EE07D8E-C067-4929-A29B-7FA61A64884C}" srcId="{57046D57-681F-4573-B2E3-4D0CE8A8BB9A}" destId="{7B640E77-C473-4270-AE37-ADD0F33134D7}" srcOrd="1" destOrd="0" parTransId="{73F4C6AE-FC3E-4672-AEEC-45B8D6F9A2C7}" sibTransId="{08F2EC64-3311-4CC0-B941-A704C8B82F93}"/>
    <dgm:cxn modelId="{D87587AD-B069-48AA-8C63-B5696981A0C2}" type="presOf" srcId="{7B640E77-C473-4270-AE37-ADD0F33134D7}" destId="{BCEEEDE4-81DF-4803-97B2-0B8D1DA64B73}" srcOrd="0" destOrd="0" presId="urn:microsoft.com/office/officeart/2005/8/layout/vList3"/>
    <dgm:cxn modelId="{83BC3BD6-8A8D-4BEE-A909-853EB2046BAD}" srcId="{57046D57-681F-4573-B2E3-4D0CE8A8BB9A}" destId="{284496DF-7D61-4725-98AC-4ADB5BE28207}" srcOrd="2" destOrd="0" parTransId="{671AD0F6-5658-46BC-A9E0-023C57D20236}" sibTransId="{C6D66D1F-B359-4179-9DB0-4AFC9B6584A9}"/>
    <dgm:cxn modelId="{84F6CFF8-E1FD-479F-B915-655C7B3D96C8}" type="presOf" srcId="{57046D57-681F-4573-B2E3-4D0CE8A8BB9A}" destId="{641387C4-4ECA-4F24-A93B-41FDAAE9AB65}" srcOrd="0" destOrd="0" presId="urn:microsoft.com/office/officeart/2005/8/layout/vList3"/>
    <dgm:cxn modelId="{7C877EAC-130E-4617-BA7D-8384DA1249B4}" type="presParOf" srcId="{641387C4-4ECA-4F24-A93B-41FDAAE9AB65}" destId="{DA490A89-0F34-4A66-A77F-15BE7F0CEEDF}" srcOrd="0" destOrd="0" presId="urn:microsoft.com/office/officeart/2005/8/layout/vList3"/>
    <dgm:cxn modelId="{5C301EE7-17F9-477C-9CA7-509B9365CB31}" type="presParOf" srcId="{DA490A89-0F34-4A66-A77F-15BE7F0CEEDF}" destId="{26407F23-091C-4FBC-9326-B7C5EC3E670D}" srcOrd="0" destOrd="0" presId="urn:microsoft.com/office/officeart/2005/8/layout/vList3"/>
    <dgm:cxn modelId="{874DC9B5-E2FD-476A-B48B-7CA07B468AAB}" type="presParOf" srcId="{DA490A89-0F34-4A66-A77F-15BE7F0CEEDF}" destId="{C148EA62-3492-4EA9-BD78-56663194A272}" srcOrd="1" destOrd="0" presId="urn:microsoft.com/office/officeart/2005/8/layout/vList3"/>
    <dgm:cxn modelId="{056A57C1-EF17-46F3-9CA9-BFA82E6E50D4}" type="presParOf" srcId="{641387C4-4ECA-4F24-A93B-41FDAAE9AB65}" destId="{145D494D-3ABB-4E27-B3E5-AC5CEF0FA7ED}" srcOrd="1" destOrd="0" presId="urn:microsoft.com/office/officeart/2005/8/layout/vList3"/>
    <dgm:cxn modelId="{09625D40-0CF3-40D2-83AE-A225E532BD8A}" type="presParOf" srcId="{641387C4-4ECA-4F24-A93B-41FDAAE9AB65}" destId="{A53FC09C-7885-4183-B4FF-CBC0DF69ACDF}" srcOrd="2" destOrd="0" presId="urn:microsoft.com/office/officeart/2005/8/layout/vList3"/>
    <dgm:cxn modelId="{AE758550-B281-4F84-AFD5-D028B41C09A1}" type="presParOf" srcId="{A53FC09C-7885-4183-B4FF-CBC0DF69ACDF}" destId="{C2D4DB37-E796-438D-B0A1-349B143C5C8F}" srcOrd="0" destOrd="0" presId="urn:microsoft.com/office/officeart/2005/8/layout/vList3"/>
    <dgm:cxn modelId="{0071C123-F548-43A2-9841-1A4C623DB03C}" type="presParOf" srcId="{A53FC09C-7885-4183-B4FF-CBC0DF69ACDF}" destId="{BCEEEDE4-81DF-4803-97B2-0B8D1DA64B73}" srcOrd="1" destOrd="0" presId="urn:microsoft.com/office/officeart/2005/8/layout/vList3"/>
    <dgm:cxn modelId="{EC5A7E57-4F6F-4E31-850A-B63469E051D9}" type="presParOf" srcId="{641387C4-4ECA-4F24-A93B-41FDAAE9AB65}" destId="{67B1102D-1D6F-43F8-B087-32D85B3ADA83}" srcOrd="3" destOrd="0" presId="urn:microsoft.com/office/officeart/2005/8/layout/vList3"/>
    <dgm:cxn modelId="{CF49F0CC-D164-4378-B4C9-8F68B510AC86}" type="presParOf" srcId="{641387C4-4ECA-4F24-A93B-41FDAAE9AB65}" destId="{A5FA8DE1-A996-4834-8055-1667144132CB}" srcOrd="4" destOrd="0" presId="urn:microsoft.com/office/officeart/2005/8/layout/vList3"/>
    <dgm:cxn modelId="{0E5A50EC-3608-4EF7-99AF-6DC34C686FC1}" type="presParOf" srcId="{A5FA8DE1-A996-4834-8055-1667144132CB}" destId="{1DFD5AEB-E299-4A75-8E01-8753203B04D2}" srcOrd="0" destOrd="0" presId="urn:microsoft.com/office/officeart/2005/8/layout/vList3"/>
    <dgm:cxn modelId="{82DFC441-BCBC-41F7-8437-D80D5A0EF676}" type="presParOf" srcId="{A5FA8DE1-A996-4834-8055-1667144132CB}" destId="{35BDE44D-6501-4F34-B9D8-81AC072F867E}"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545463-B263-48B8-B89E-FE6F9CE262AC}"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endParaRPr lang="fr-FR"/>
        </a:p>
      </dgm:t>
    </dgm:pt>
    <dgm:pt modelId="{7049BD01-199D-4515-B1A9-82444DBAC606}" type="pres">
      <dgm:prSet presAssocID="{8A545463-B263-48B8-B89E-FE6F9CE262AC}" presName="linearFlow" presStyleCnt="0">
        <dgm:presLayoutVars>
          <dgm:dir/>
          <dgm:animLvl val="lvl"/>
          <dgm:resizeHandles val="exact"/>
        </dgm:presLayoutVars>
      </dgm:prSet>
      <dgm:spPr/>
    </dgm:pt>
  </dgm:ptLst>
  <dgm:cxnLst>
    <dgm:cxn modelId="{DA22E941-A547-4FB3-BDA5-27F0A03BA9D8}" type="presOf" srcId="{8A545463-B263-48B8-B89E-FE6F9CE262AC}" destId="{7049BD01-199D-4515-B1A9-82444DBAC606}" srcOrd="0" destOrd="0" presId="urn:microsoft.com/office/officeart/2005/8/layout/chevron2"/>
  </dgm:cxnLst>
  <dgm:bg>
    <a:solidFill>
      <a:srgbClr val="FCEEE4"/>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A76805-FB88-4560-B00A-F13A8F051B4A}"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fr-FR"/>
        </a:p>
      </dgm:t>
    </dgm:pt>
    <dgm:pt modelId="{7C988F6B-5356-43EC-BBAC-8F1307B84466}">
      <dgm:prSet phldrT="[Texte]" custT="1"/>
      <dgm:spPr>
        <a:solidFill>
          <a:srgbClr val="C37F6F"/>
        </a:solidFill>
      </dgm:spPr>
      <dgm:t>
        <a:bodyPr/>
        <a:lstStyle/>
        <a:p>
          <a:pPr algn="l"/>
          <a:r>
            <a:rPr lang="fr-FR" sz="2000" b="1" dirty="0"/>
            <a:t>PROGRAMMATION</a:t>
          </a:r>
        </a:p>
      </dgm:t>
    </dgm:pt>
    <dgm:pt modelId="{04A68814-83B4-4764-8AE2-287E9BDA3BF5}" type="parTrans" cxnId="{7D6A54B1-3173-4106-B1E0-132085BB1224}">
      <dgm:prSet/>
      <dgm:spPr/>
      <dgm:t>
        <a:bodyPr/>
        <a:lstStyle/>
        <a:p>
          <a:pPr algn="l"/>
          <a:endParaRPr lang="fr-FR"/>
        </a:p>
      </dgm:t>
    </dgm:pt>
    <dgm:pt modelId="{FE741517-17D7-4527-A874-D351968C1A99}" type="sibTrans" cxnId="{7D6A54B1-3173-4106-B1E0-132085BB1224}">
      <dgm:prSet/>
      <dgm:spPr/>
      <dgm:t>
        <a:bodyPr/>
        <a:lstStyle/>
        <a:p>
          <a:pPr algn="l"/>
          <a:endParaRPr lang="fr-FR"/>
        </a:p>
      </dgm:t>
    </dgm:pt>
    <dgm:pt modelId="{C67AA4B6-4B15-47D3-A999-779C8EB26D4A}">
      <dgm:prSet phldrT="[Texte]" custT="1"/>
      <dgm:spPr>
        <a:solidFill>
          <a:schemeClr val="accent2"/>
        </a:solidFill>
      </dgm:spPr>
      <dgm:t>
        <a:bodyPr/>
        <a:lstStyle/>
        <a:p>
          <a:pPr algn="l"/>
          <a:r>
            <a:rPr lang="fr-FR" sz="1800" b="1" dirty="0"/>
            <a:t>Le décret du 26 avril 2022 du CASF fixe le rythme à une évaluation tous les 5 ans</a:t>
          </a:r>
        </a:p>
        <a:p>
          <a:pPr algn="l"/>
          <a:r>
            <a:rPr lang="fr-FR" sz="1800" b="1" dirty="0"/>
            <a:t>Programmation par trimestre ou semestre à privilégier</a:t>
          </a:r>
        </a:p>
      </dgm:t>
    </dgm:pt>
    <dgm:pt modelId="{17641473-D7AB-47DB-8F38-F487FFA79CCE}" type="parTrans" cxnId="{4D05390F-D5C5-42BF-B5C6-755F9BC7D376}">
      <dgm:prSet/>
      <dgm:spPr>
        <a:solidFill>
          <a:srgbClr val="C37F6F"/>
        </a:solidFill>
      </dgm:spPr>
      <dgm:t>
        <a:bodyPr/>
        <a:lstStyle/>
        <a:p>
          <a:pPr algn="l"/>
          <a:endParaRPr lang="fr-FR"/>
        </a:p>
      </dgm:t>
    </dgm:pt>
    <dgm:pt modelId="{66462F6A-A313-429D-B05D-9FA4FC4C28FB}" type="sibTrans" cxnId="{4D05390F-D5C5-42BF-B5C6-755F9BC7D376}">
      <dgm:prSet/>
      <dgm:spPr/>
      <dgm:t>
        <a:bodyPr/>
        <a:lstStyle/>
        <a:p>
          <a:pPr algn="l"/>
          <a:endParaRPr lang="fr-FR"/>
        </a:p>
      </dgm:t>
    </dgm:pt>
    <dgm:pt modelId="{EBB8CAA4-4697-43CA-B12A-3755D868C6AC}">
      <dgm:prSet phldrT="[Texte]" custT="1"/>
      <dgm:spPr>
        <a:solidFill>
          <a:schemeClr val="bg2">
            <a:lumMod val="75000"/>
          </a:schemeClr>
        </a:solidFill>
      </dgm:spPr>
      <dgm:t>
        <a:bodyPr/>
        <a:lstStyle/>
        <a:p>
          <a:pPr algn="l"/>
          <a:r>
            <a:rPr lang="fr-FR" sz="1800" b="1" dirty="0"/>
            <a:t>Arrêtée par les autorités ayant délivré l’autorisation</a:t>
          </a:r>
        </a:p>
      </dgm:t>
    </dgm:pt>
    <dgm:pt modelId="{7CD047FC-D10D-478A-AD4A-F8F631F248D9}" type="parTrans" cxnId="{1F686742-62D9-47DA-BD98-CEB22B0C3DC7}">
      <dgm:prSet/>
      <dgm:spPr>
        <a:solidFill>
          <a:srgbClr val="C37F6F"/>
        </a:solidFill>
      </dgm:spPr>
      <dgm:t>
        <a:bodyPr/>
        <a:lstStyle/>
        <a:p>
          <a:pPr algn="l"/>
          <a:endParaRPr lang="fr-FR"/>
        </a:p>
      </dgm:t>
    </dgm:pt>
    <dgm:pt modelId="{F39A8C0B-AE88-47AE-98D7-EA5F33D016D9}" type="sibTrans" cxnId="{1F686742-62D9-47DA-BD98-CEB22B0C3DC7}">
      <dgm:prSet/>
      <dgm:spPr/>
      <dgm:t>
        <a:bodyPr/>
        <a:lstStyle/>
        <a:p>
          <a:pPr algn="l"/>
          <a:endParaRPr lang="fr-FR"/>
        </a:p>
      </dgm:t>
    </dgm:pt>
    <dgm:pt modelId="{D79CA93D-4D7C-434C-B69E-FC61C02958F2}">
      <dgm:prSet phldrT="[Texte]" custT="1"/>
      <dgm:spPr>
        <a:solidFill>
          <a:schemeClr val="bg2">
            <a:lumMod val="75000"/>
          </a:schemeClr>
        </a:solidFill>
      </dgm:spPr>
      <dgm:t>
        <a:bodyPr/>
        <a:lstStyle/>
        <a:p>
          <a:pPr algn="l"/>
          <a:r>
            <a:rPr lang="fr-FR" sz="1800" b="1" dirty="0"/>
            <a:t>Notifiée aux :        </a:t>
          </a:r>
        </a:p>
        <a:p>
          <a:pPr algn="l"/>
          <a:r>
            <a:rPr lang="fr-FR" sz="1800" b="1" dirty="0"/>
            <a:t>- Directeurs des ESSMS</a:t>
          </a:r>
        </a:p>
        <a:p>
          <a:pPr algn="l"/>
          <a:r>
            <a:rPr lang="fr-FR" sz="1800" b="1" dirty="0"/>
            <a:t>- Directions territoriales</a:t>
          </a:r>
        </a:p>
        <a:p>
          <a:pPr algn="ctr"/>
          <a:r>
            <a:rPr lang="fr-FR" sz="1800" b="1" dirty="0"/>
            <a:t>+</a:t>
          </a:r>
        </a:p>
        <a:p>
          <a:pPr algn="just"/>
          <a:r>
            <a:rPr lang="fr-FR" sz="1800" b="1" dirty="0"/>
            <a:t>Transmise à l’administration centrale</a:t>
          </a:r>
        </a:p>
      </dgm:t>
    </dgm:pt>
    <dgm:pt modelId="{019E6741-1705-46CA-B561-159CC5394847}" type="parTrans" cxnId="{A8F66807-3624-4784-8392-461992390024}">
      <dgm:prSet/>
      <dgm:spPr>
        <a:solidFill>
          <a:srgbClr val="C37F6F"/>
        </a:solidFill>
      </dgm:spPr>
      <dgm:t>
        <a:bodyPr/>
        <a:lstStyle/>
        <a:p>
          <a:pPr algn="l"/>
          <a:endParaRPr lang="fr-FR"/>
        </a:p>
      </dgm:t>
    </dgm:pt>
    <dgm:pt modelId="{CF7B6224-FCF5-4EA1-B07E-51CF7A39A4DD}" type="sibTrans" cxnId="{A8F66807-3624-4784-8392-461992390024}">
      <dgm:prSet/>
      <dgm:spPr/>
      <dgm:t>
        <a:bodyPr/>
        <a:lstStyle/>
        <a:p>
          <a:pPr algn="l"/>
          <a:endParaRPr lang="fr-FR"/>
        </a:p>
      </dgm:t>
    </dgm:pt>
    <dgm:pt modelId="{5AD130AA-73E7-42B9-A424-D14D66E8135B}">
      <dgm:prSet phldrT="[Texte]" custT="1"/>
      <dgm:spPr>
        <a:solidFill>
          <a:schemeClr val="accent2"/>
        </a:solidFill>
      </dgm:spPr>
      <dgm:t>
        <a:bodyPr/>
        <a:lstStyle/>
        <a:p>
          <a:pPr algn="l">
            <a:buNone/>
          </a:pPr>
          <a:r>
            <a:rPr lang="fr-FR" sz="1800" b="1" dirty="0"/>
            <a:t>Doit prendre en compte :</a:t>
          </a:r>
        </a:p>
        <a:p>
          <a:pPr algn="l">
            <a:buFont typeface="Arial" panose="020B0604020202020204" pitchFamily="34" charset="0"/>
            <a:buNone/>
          </a:pPr>
          <a:r>
            <a:rPr lang="fr-FR" sz="1800" b="1" dirty="0"/>
            <a:t>- Dates de contrôle ou d’inspection</a:t>
          </a:r>
        </a:p>
        <a:p>
          <a:pPr algn="l">
            <a:buNone/>
          </a:pPr>
          <a:r>
            <a:rPr lang="fr-FR" sz="1800" b="1" dirty="0"/>
            <a:t>- Echéances de renouvellement des autorisations et habilitations</a:t>
          </a:r>
        </a:p>
        <a:p>
          <a:pPr algn="l">
            <a:buNone/>
          </a:pPr>
          <a:r>
            <a:rPr lang="fr-FR" sz="1800" b="1" dirty="0"/>
            <a:t>- Echéances des CPOM</a:t>
          </a:r>
        </a:p>
      </dgm:t>
    </dgm:pt>
    <dgm:pt modelId="{E47E8286-9ACF-4DBF-AF87-2682C508E0C0}" type="sibTrans" cxnId="{6B37623E-9656-4351-8DF1-5E90B6D8232A}">
      <dgm:prSet/>
      <dgm:spPr/>
      <dgm:t>
        <a:bodyPr/>
        <a:lstStyle/>
        <a:p>
          <a:pPr algn="l"/>
          <a:endParaRPr lang="fr-FR"/>
        </a:p>
      </dgm:t>
    </dgm:pt>
    <dgm:pt modelId="{BA141E8F-B39F-41A2-84EA-F5B19F36FC8D}" type="parTrans" cxnId="{6B37623E-9656-4351-8DF1-5E90B6D8232A}">
      <dgm:prSet/>
      <dgm:spPr>
        <a:solidFill>
          <a:srgbClr val="C37F6F"/>
        </a:solidFill>
      </dgm:spPr>
      <dgm:t>
        <a:bodyPr/>
        <a:lstStyle/>
        <a:p>
          <a:pPr algn="l"/>
          <a:endParaRPr lang="fr-FR"/>
        </a:p>
      </dgm:t>
    </dgm:pt>
    <dgm:pt modelId="{EB692419-8DAF-49B6-8665-D5A8C71F8966}" type="pres">
      <dgm:prSet presAssocID="{5DA76805-FB88-4560-B00A-F13A8F051B4A}" presName="cycle" presStyleCnt="0">
        <dgm:presLayoutVars>
          <dgm:chMax val="1"/>
          <dgm:dir/>
          <dgm:animLvl val="ctr"/>
          <dgm:resizeHandles val="exact"/>
        </dgm:presLayoutVars>
      </dgm:prSet>
      <dgm:spPr/>
    </dgm:pt>
    <dgm:pt modelId="{18986F03-096C-45D1-90FC-AB1F7A89F083}" type="pres">
      <dgm:prSet presAssocID="{7C988F6B-5356-43EC-BBAC-8F1307B84466}" presName="centerShape" presStyleLbl="node0" presStyleIdx="0" presStyleCnt="1" custScaleX="110562" custScaleY="56540" custLinFactNeighborX="227" custLinFactNeighborY="-568"/>
      <dgm:spPr/>
    </dgm:pt>
    <dgm:pt modelId="{C348A28D-665B-41DE-87F4-7D473A26F404}" type="pres">
      <dgm:prSet presAssocID="{17641473-D7AB-47DB-8F38-F487FFA79CCE}" presName="parTrans" presStyleLbl="bgSibTrans2D1" presStyleIdx="0" presStyleCnt="4" custAng="19479937" custFlipHor="1" custScaleX="46416" custLinFactNeighborX="40990" custLinFactNeighborY="21952"/>
      <dgm:spPr/>
    </dgm:pt>
    <dgm:pt modelId="{9FC66D86-E1B0-412B-91CA-B2A57B9EBD0D}" type="pres">
      <dgm:prSet presAssocID="{C67AA4B6-4B15-47D3-A999-779C8EB26D4A}" presName="node" presStyleLbl="node1" presStyleIdx="0" presStyleCnt="4" custScaleX="103132" custScaleY="86781" custRadScaleRad="100266" custRadScaleInc="-986">
        <dgm:presLayoutVars>
          <dgm:bulletEnabled val="1"/>
        </dgm:presLayoutVars>
      </dgm:prSet>
      <dgm:spPr/>
    </dgm:pt>
    <dgm:pt modelId="{9E99AF8F-5D87-449E-B3F6-BBC7CBDEC7F1}" type="pres">
      <dgm:prSet presAssocID="{7CD047FC-D10D-478A-AD4A-F8F631F248D9}" presName="parTrans" presStyleLbl="bgSibTrans2D1" presStyleIdx="1" presStyleCnt="4" custAng="10691407" custScaleX="80237" custLinFactNeighborX="9851" custLinFactNeighborY="71343"/>
      <dgm:spPr/>
    </dgm:pt>
    <dgm:pt modelId="{CC23BFA8-7B48-4BBA-A006-C8FE92BCDB43}" type="pres">
      <dgm:prSet presAssocID="{EBB8CAA4-4697-43CA-B12A-3755D868C6AC}" presName="node" presStyleLbl="node1" presStyleIdx="1" presStyleCnt="4" custScaleX="112452" custScaleY="50601" custRadScaleRad="110141" custRadScaleInc="-19051">
        <dgm:presLayoutVars>
          <dgm:bulletEnabled val="1"/>
        </dgm:presLayoutVars>
      </dgm:prSet>
      <dgm:spPr/>
    </dgm:pt>
    <dgm:pt modelId="{67564C38-7375-4DDF-BF04-356FA41D5C03}" type="pres">
      <dgm:prSet presAssocID="{BA141E8F-B39F-41A2-84EA-F5B19F36FC8D}" presName="parTrans" presStyleLbl="bgSibTrans2D1" presStyleIdx="2" presStyleCnt="4" custAng="10820157" custScaleX="75562" custLinFactNeighborX="-17342" custLinFactNeighborY="92197"/>
      <dgm:spPr/>
    </dgm:pt>
    <dgm:pt modelId="{73C7E70A-CB66-405D-8155-21D3DB2734E7}" type="pres">
      <dgm:prSet presAssocID="{5AD130AA-73E7-42B9-A424-D14D66E8135B}" presName="node" presStyleLbl="node1" presStyleIdx="2" presStyleCnt="4" custScaleX="171954" custScaleY="75519" custRadScaleRad="112024" custRadScaleInc="23859">
        <dgm:presLayoutVars>
          <dgm:bulletEnabled val="1"/>
        </dgm:presLayoutVars>
      </dgm:prSet>
      <dgm:spPr/>
    </dgm:pt>
    <dgm:pt modelId="{952115AA-05B1-4133-9045-DF4994BF7AEB}" type="pres">
      <dgm:prSet presAssocID="{019E6741-1705-46CA-B561-159CC5394847}" presName="parTrans" presStyleLbl="bgSibTrans2D1" presStyleIdx="3" presStyleCnt="4" custAng="2293222" custFlipHor="1" custScaleX="45711" custScaleY="94592" custLinFactNeighborX="-42031" custLinFactNeighborY="34026"/>
      <dgm:spPr/>
    </dgm:pt>
    <dgm:pt modelId="{C6F1D530-6E7E-4410-8B56-74AAB3764377}" type="pres">
      <dgm:prSet presAssocID="{D79CA93D-4D7C-434C-B69E-FC61C02958F2}" presName="node" presStyleLbl="node1" presStyleIdx="3" presStyleCnt="4" custScaleX="112212" custScaleY="93245" custRadScaleRad="102542" custRadScaleInc="-3856">
        <dgm:presLayoutVars>
          <dgm:bulletEnabled val="1"/>
        </dgm:presLayoutVars>
      </dgm:prSet>
      <dgm:spPr/>
    </dgm:pt>
  </dgm:ptLst>
  <dgm:cxnLst>
    <dgm:cxn modelId="{A8F66807-3624-4784-8392-461992390024}" srcId="{7C988F6B-5356-43EC-BBAC-8F1307B84466}" destId="{D79CA93D-4D7C-434C-B69E-FC61C02958F2}" srcOrd="3" destOrd="0" parTransId="{019E6741-1705-46CA-B561-159CC5394847}" sibTransId="{CF7B6224-FCF5-4EA1-B07E-51CF7A39A4DD}"/>
    <dgm:cxn modelId="{4D05390F-D5C5-42BF-B5C6-755F9BC7D376}" srcId="{7C988F6B-5356-43EC-BBAC-8F1307B84466}" destId="{C67AA4B6-4B15-47D3-A999-779C8EB26D4A}" srcOrd="0" destOrd="0" parTransId="{17641473-D7AB-47DB-8F38-F487FFA79CCE}" sibTransId="{66462F6A-A313-429D-B05D-9FA4FC4C28FB}"/>
    <dgm:cxn modelId="{EE132F1D-9CCE-4FF5-A435-2AAE7BF42A4D}" type="presOf" srcId="{5DA76805-FB88-4560-B00A-F13A8F051B4A}" destId="{EB692419-8DAF-49B6-8665-D5A8C71F8966}" srcOrd="0" destOrd="0" presId="urn:microsoft.com/office/officeart/2005/8/layout/radial4"/>
    <dgm:cxn modelId="{2A83CD2D-F9F6-4122-B1DE-D31F94828957}" type="presOf" srcId="{7CD047FC-D10D-478A-AD4A-F8F631F248D9}" destId="{9E99AF8F-5D87-449E-B3F6-BBC7CBDEC7F1}" srcOrd="0" destOrd="0" presId="urn:microsoft.com/office/officeart/2005/8/layout/radial4"/>
    <dgm:cxn modelId="{6B37623E-9656-4351-8DF1-5E90B6D8232A}" srcId="{7C988F6B-5356-43EC-BBAC-8F1307B84466}" destId="{5AD130AA-73E7-42B9-A424-D14D66E8135B}" srcOrd="2" destOrd="0" parTransId="{BA141E8F-B39F-41A2-84EA-F5B19F36FC8D}" sibTransId="{E47E8286-9ACF-4DBF-AF87-2682C508E0C0}"/>
    <dgm:cxn modelId="{1F686742-62D9-47DA-BD98-CEB22B0C3DC7}" srcId="{7C988F6B-5356-43EC-BBAC-8F1307B84466}" destId="{EBB8CAA4-4697-43CA-B12A-3755D868C6AC}" srcOrd="1" destOrd="0" parTransId="{7CD047FC-D10D-478A-AD4A-F8F631F248D9}" sibTransId="{F39A8C0B-AE88-47AE-98D7-EA5F33D016D9}"/>
    <dgm:cxn modelId="{CA5EB746-B558-4DB0-811E-79D50E71CB91}" type="presOf" srcId="{C67AA4B6-4B15-47D3-A999-779C8EB26D4A}" destId="{9FC66D86-E1B0-412B-91CA-B2A57B9EBD0D}" srcOrd="0" destOrd="0" presId="urn:microsoft.com/office/officeart/2005/8/layout/radial4"/>
    <dgm:cxn modelId="{05825E6C-CB61-4CB1-B4E3-16D325ABC922}" type="presOf" srcId="{BA141E8F-B39F-41A2-84EA-F5B19F36FC8D}" destId="{67564C38-7375-4DDF-BF04-356FA41D5C03}" srcOrd="0" destOrd="0" presId="urn:microsoft.com/office/officeart/2005/8/layout/radial4"/>
    <dgm:cxn modelId="{604EFA4D-6DB3-4AE6-B396-1F2D1A5DC0A0}" type="presOf" srcId="{D79CA93D-4D7C-434C-B69E-FC61C02958F2}" destId="{C6F1D530-6E7E-4410-8B56-74AAB3764377}" srcOrd="0" destOrd="0" presId="urn:microsoft.com/office/officeart/2005/8/layout/radial4"/>
    <dgm:cxn modelId="{9875B152-DDE8-4C37-B53A-49298BCDDD69}" type="presOf" srcId="{5AD130AA-73E7-42B9-A424-D14D66E8135B}" destId="{73C7E70A-CB66-405D-8155-21D3DB2734E7}" srcOrd="0" destOrd="0" presId="urn:microsoft.com/office/officeart/2005/8/layout/radial4"/>
    <dgm:cxn modelId="{7D6A54B1-3173-4106-B1E0-132085BB1224}" srcId="{5DA76805-FB88-4560-B00A-F13A8F051B4A}" destId="{7C988F6B-5356-43EC-BBAC-8F1307B84466}" srcOrd="0" destOrd="0" parTransId="{04A68814-83B4-4764-8AE2-287E9BDA3BF5}" sibTransId="{FE741517-17D7-4527-A874-D351968C1A99}"/>
    <dgm:cxn modelId="{E76AABD0-839E-4AD3-9A95-43FBD7A95651}" type="presOf" srcId="{EBB8CAA4-4697-43CA-B12A-3755D868C6AC}" destId="{CC23BFA8-7B48-4BBA-A006-C8FE92BCDB43}" srcOrd="0" destOrd="0" presId="urn:microsoft.com/office/officeart/2005/8/layout/radial4"/>
    <dgm:cxn modelId="{57872ED3-2294-46EF-9C84-71F8502BE48D}" type="presOf" srcId="{17641473-D7AB-47DB-8F38-F487FFA79CCE}" destId="{C348A28D-665B-41DE-87F4-7D473A26F404}" srcOrd="0" destOrd="0" presId="urn:microsoft.com/office/officeart/2005/8/layout/radial4"/>
    <dgm:cxn modelId="{C4962DDB-BFBE-4DBA-A6F7-3C0003AE0EF4}" type="presOf" srcId="{019E6741-1705-46CA-B561-159CC5394847}" destId="{952115AA-05B1-4133-9045-DF4994BF7AEB}" srcOrd="0" destOrd="0" presId="urn:microsoft.com/office/officeart/2005/8/layout/radial4"/>
    <dgm:cxn modelId="{B3626DF2-B465-4A35-ABD4-118792FA34CB}" type="presOf" srcId="{7C988F6B-5356-43EC-BBAC-8F1307B84466}" destId="{18986F03-096C-45D1-90FC-AB1F7A89F083}" srcOrd="0" destOrd="0" presId="urn:microsoft.com/office/officeart/2005/8/layout/radial4"/>
    <dgm:cxn modelId="{22749D73-26A5-4B2B-AEF9-80C1A7452B81}" type="presParOf" srcId="{EB692419-8DAF-49B6-8665-D5A8C71F8966}" destId="{18986F03-096C-45D1-90FC-AB1F7A89F083}" srcOrd="0" destOrd="0" presId="urn:microsoft.com/office/officeart/2005/8/layout/radial4"/>
    <dgm:cxn modelId="{172FB49D-9976-4A44-9946-403883A9EC71}" type="presParOf" srcId="{EB692419-8DAF-49B6-8665-D5A8C71F8966}" destId="{C348A28D-665B-41DE-87F4-7D473A26F404}" srcOrd="1" destOrd="0" presId="urn:microsoft.com/office/officeart/2005/8/layout/radial4"/>
    <dgm:cxn modelId="{7C0F8861-0B31-41B0-984B-8D570196DB34}" type="presParOf" srcId="{EB692419-8DAF-49B6-8665-D5A8C71F8966}" destId="{9FC66D86-E1B0-412B-91CA-B2A57B9EBD0D}" srcOrd="2" destOrd="0" presId="urn:microsoft.com/office/officeart/2005/8/layout/radial4"/>
    <dgm:cxn modelId="{7EE77ABF-FCE5-4835-8BC9-3079697B8F13}" type="presParOf" srcId="{EB692419-8DAF-49B6-8665-D5A8C71F8966}" destId="{9E99AF8F-5D87-449E-B3F6-BBC7CBDEC7F1}" srcOrd="3" destOrd="0" presId="urn:microsoft.com/office/officeart/2005/8/layout/radial4"/>
    <dgm:cxn modelId="{83C09511-3AE8-4D03-81F3-B3F1BBDBB554}" type="presParOf" srcId="{EB692419-8DAF-49B6-8665-D5A8C71F8966}" destId="{CC23BFA8-7B48-4BBA-A006-C8FE92BCDB43}" srcOrd="4" destOrd="0" presId="urn:microsoft.com/office/officeart/2005/8/layout/radial4"/>
    <dgm:cxn modelId="{4CADC862-FC3D-4D7C-BC41-F2729CF5E026}" type="presParOf" srcId="{EB692419-8DAF-49B6-8665-D5A8C71F8966}" destId="{67564C38-7375-4DDF-BF04-356FA41D5C03}" srcOrd="5" destOrd="0" presId="urn:microsoft.com/office/officeart/2005/8/layout/radial4"/>
    <dgm:cxn modelId="{AD247714-FA08-4884-B0C7-2CC3E8E40AC5}" type="presParOf" srcId="{EB692419-8DAF-49B6-8665-D5A8C71F8966}" destId="{73C7E70A-CB66-405D-8155-21D3DB2734E7}" srcOrd="6" destOrd="0" presId="urn:microsoft.com/office/officeart/2005/8/layout/radial4"/>
    <dgm:cxn modelId="{4D25E6EF-4D85-4BE5-BB58-C7FF157FE16B}" type="presParOf" srcId="{EB692419-8DAF-49B6-8665-D5A8C71F8966}" destId="{952115AA-05B1-4133-9045-DF4994BF7AEB}" srcOrd="7" destOrd="0" presId="urn:microsoft.com/office/officeart/2005/8/layout/radial4"/>
    <dgm:cxn modelId="{C295E0CE-0459-4707-BC70-6C2B649656D0}" type="presParOf" srcId="{EB692419-8DAF-49B6-8665-D5A8C71F8966}" destId="{C6F1D530-6E7E-4410-8B56-74AAB3764377}" srcOrd="8" destOrd="0" presId="urn:microsoft.com/office/officeart/2005/8/layout/radial4"/>
  </dgm:cxnLst>
  <dgm:bg>
    <a:solidFill>
      <a:srgbClr val="FCEEE4"/>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4B207D8-C3FF-4B2C-AB5B-515D9373DAF1}" type="doc">
      <dgm:prSet loTypeId="urn:microsoft.com/office/officeart/2008/layout/HorizontalMultiLevelHierarchy" loCatId="hierarchy" qsTypeId="urn:microsoft.com/office/officeart/2005/8/quickstyle/simple1" qsCatId="simple" csTypeId="urn:microsoft.com/office/officeart/2005/8/colors/accent2_2" csCatId="accent2" phldr="1"/>
      <dgm:spPr/>
      <dgm:t>
        <a:bodyPr/>
        <a:lstStyle/>
        <a:p>
          <a:endParaRPr lang="fr-FR"/>
        </a:p>
      </dgm:t>
    </dgm:pt>
    <dgm:pt modelId="{8232DAA0-BD59-4480-81FE-989FA5D877BE}">
      <dgm:prSet phldrT="[Texte]" custT="1"/>
      <dgm:spPr>
        <a:solidFill>
          <a:schemeClr val="bg2">
            <a:lumMod val="75000"/>
          </a:schemeClr>
        </a:solidFill>
      </dgm:spPr>
      <dgm:t>
        <a:bodyPr vert="horz"/>
        <a:lstStyle/>
        <a:p>
          <a:pPr algn="ctr"/>
          <a:r>
            <a:rPr lang="fr-FR" sz="3200" dirty="0"/>
            <a:t>  </a:t>
          </a:r>
          <a:r>
            <a:rPr lang="fr-FR" sz="3200" b="1" dirty="0"/>
            <a:t>CONTRACTUALISATION</a:t>
          </a:r>
          <a:endParaRPr lang="fr-FR" sz="6500" b="1" dirty="0"/>
        </a:p>
      </dgm:t>
    </dgm:pt>
    <dgm:pt modelId="{0B2808BD-DC34-401C-9536-6B93B6FB6CFC}" type="parTrans" cxnId="{8CC6424E-E585-4646-8A10-10EEE4372631}">
      <dgm:prSet/>
      <dgm:spPr/>
      <dgm:t>
        <a:bodyPr/>
        <a:lstStyle/>
        <a:p>
          <a:endParaRPr lang="fr-FR"/>
        </a:p>
      </dgm:t>
    </dgm:pt>
    <dgm:pt modelId="{8F0A321F-5E1B-4D85-83FF-04B95C77E034}" type="sibTrans" cxnId="{8CC6424E-E585-4646-8A10-10EEE4372631}">
      <dgm:prSet/>
      <dgm:spPr/>
      <dgm:t>
        <a:bodyPr/>
        <a:lstStyle/>
        <a:p>
          <a:endParaRPr lang="fr-FR"/>
        </a:p>
      </dgm:t>
    </dgm:pt>
    <dgm:pt modelId="{436EA1A0-94E5-4C27-B853-D292BAB1BCF2}">
      <dgm:prSet phldrT="[Texte]" custT="1"/>
      <dgm:spPr>
        <a:solidFill>
          <a:schemeClr val="accent2"/>
        </a:solidFill>
      </dgm:spPr>
      <dgm:t>
        <a:bodyPr/>
        <a:lstStyle/>
        <a:p>
          <a:r>
            <a:rPr lang="fr-FR" sz="1800" b="1" dirty="0"/>
            <a:t>Avec un organisme accrédité par le COFRAC</a:t>
          </a:r>
        </a:p>
        <a:p>
          <a:r>
            <a:rPr lang="fr-FR" sz="1800" b="1" dirty="0"/>
            <a:t>Accréditation valable sur tout le territoire national</a:t>
          </a:r>
        </a:p>
      </dgm:t>
    </dgm:pt>
    <dgm:pt modelId="{3AD54761-957E-4C1B-B976-C07829F51C01}" type="parTrans" cxnId="{A3B2848D-4D93-496F-BD57-09D961E3F9D7}">
      <dgm:prSet/>
      <dgm:spPr>
        <a:ln w="28575"/>
      </dgm:spPr>
      <dgm:t>
        <a:bodyPr/>
        <a:lstStyle/>
        <a:p>
          <a:endParaRPr lang="fr-FR"/>
        </a:p>
      </dgm:t>
    </dgm:pt>
    <dgm:pt modelId="{92979B0A-1A44-41AF-9742-36D490B2FF9C}" type="sibTrans" cxnId="{A3B2848D-4D93-496F-BD57-09D961E3F9D7}">
      <dgm:prSet/>
      <dgm:spPr/>
      <dgm:t>
        <a:bodyPr/>
        <a:lstStyle/>
        <a:p>
          <a:endParaRPr lang="fr-FR"/>
        </a:p>
      </dgm:t>
    </dgm:pt>
    <dgm:pt modelId="{2FFAD779-30D9-4198-A4F1-00B4B1322752}">
      <dgm:prSet phldrT="[Texte]" custT="1"/>
      <dgm:spPr>
        <a:solidFill>
          <a:srgbClr val="C37F6F"/>
        </a:solidFill>
      </dgm:spPr>
      <dgm:t>
        <a:bodyPr/>
        <a:lstStyle/>
        <a:p>
          <a:r>
            <a:rPr lang="fr-FR" sz="1800" b="1" dirty="0"/>
            <a:t>A établir par les directions interrégionales ou les directions générales des associations</a:t>
          </a:r>
        </a:p>
      </dgm:t>
    </dgm:pt>
    <dgm:pt modelId="{D2F0C90C-A545-4D68-9C22-FC2D3FC4BEE2}" type="parTrans" cxnId="{C822D683-3362-4DBA-A925-2078E4A41650}">
      <dgm:prSet/>
      <dgm:spPr/>
      <dgm:t>
        <a:bodyPr/>
        <a:lstStyle/>
        <a:p>
          <a:endParaRPr lang="fr-FR"/>
        </a:p>
      </dgm:t>
    </dgm:pt>
    <dgm:pt modelId="{D69B128B-59DF-40A9-9720-1E007F9D642B}" type="sibTrans" cxnId="{C822D683-3362-4DBA-A925-2078E4A41650}">
      <dgm:prSet/>
      <dgm:spPr/>
      <dgm:t>
        <a:bodyPr/>
        <a:lstStyle/>
        <a:p>
          <a:endParaRPr lang="fr-FR"/>
        </a:p>
      </dgm:t>
    </dgm:pt>
    <dgm:pt modelId="{2A17671C-426C-46A9-8425-12E17161B7D2}">
      <dgm:prSet phldrT="[Texte]" custT="1"/>
      <dgm:spPr/>
      <dgm:t>
        <a:bodyPr/>
        <a:lstStyle/>
        <a:p>
          <a:r>
            <a:rPr lang="fr-FR" sz="1800" b="1" dirty="0"/>
            <a:t>Clause spécifique aux conséquences pécuniaires si retrait ou non obtention de l’accréditation par le COFRAC</a:t>
          </a:r>
        </a:p>
      </dgm:t>
    </dgm:pt>
    <dgm:pt modelId="{1E6A9704-0122-4A9D-AE83-184192ACE6AF}" type="parTrans" cxnId="{0FF982E3-6FA5-4615-9164-B03E4B5837AF}">
      <dgm:prSet/>
      <dgm:spPr/>
      <dgm:t>
        <a:bodyPr/>
        <a:lstStyle/>
        <a:p>
          <a:endParaRPr lang="fr-FR"/>
        </a:p>
      </dgm:t>
    </dgm:pt>
    <dgm:pt modelId="{2EAA6C9E-1E93-46A0-B705-FE9534FE1D19}" type="sibTrans" cxnId="{0FF982E3-6FA5-4615-9164-B03E4B5837AF}">
      <dgm:prSet/>
      <dgm:spPr/>
      <dgm:t>
        <a:bodyPr/>
        <a:lstStyle/>
        <a:p>
          <a:endParaRPr lang="fr-FR"/>
        </a:p>
      </dgm:t>
    </dgm:pt>
    <dgm:pt modelId="{129A8F14-0556-4C2B-8E69-E213DA3B67DB}">
      <dgm:prSet custT="1"/>
      <dgm:spPr>
        <a:solidFill>
          <a:srgbClr val="C37F6F"/>
        </a:solidFill>
      </dgm:spPr>
      <dgm:t>
        <a:bodyPr/>
        <a:lstStyle/>
        <a:p>
          <a:r>
            <a:rPr lang="fr-FR" sz="1800" b="1" dirty="0"/>
            <a:t>Liste</a:t>
          </a:r>
          <a:r>
            <a:rPr lang="fr-FR" sz="1800" b="1" baseline="0" dirty="0"/>
            <a:t> des organismes disponibles sur le site de la HAS</a:t>
          </a:r>
          <a:endParaRPr lang="fr-FR" sz="1800" b="1" dirty="0"/>
        </a:p>
      </dgm:t>
    </dgm:pt>
    <dgm:pt modelId="{D838F9BD-5690-45C2-A66E-E3ABB6B027B4}" type="parTrans" cxnId="{E2E1DF73-45CE-4037-9ED4-9FA64D28A2B8}">
      <dgm:prSet/>
      <dgm:spPr>
        <a:ln w="28575"/>
      </dgm:spPr>
      <dgm:t>
        <a:bodyPr/>
        <a:lstStyle/>
        <a:p>
          <a:endParaRPr lang="fr-FR"/>
        </a:p>
      </dgm:t>
    </dgm:pt>
    <dgm:pt modelId="{C31A7CBF-B481-4ADF-9FB4-F3801B183832}" type="sibTrans" cxnId="{E2E1DF73-45CE-4037-9ED4-9FA64D28A2B8}">
      <dgm:prSet/>
      <dgm:spPr/>
      <dgm:t>
        <a:bodyPr/>
        <a:lstStyle/>
        <a:p>
          <a:endParaRPr lang="fr-FR"/>
        </a:p>
      </dgm:t>
    </dgm:pt>
    <dgm:pt modelId="{3C4DD2D9-E2AC-4079-89E2-2B55AB5C19C6}" type="pres">
      <dgm:prSet presAssocID="{C4B207D8-C3FF-4B2C-AB5B-515D9373DAF1}" presName="Name0" presStyleCnt="0">
        <dgm:presLayoutVars>
          <dgm:chPref val="1"/>
          <dgm:dir/>
          <dgm:animOne val="branch"/>
          <dgm:animLvl val="lvl"/>
          <dgm:resizeHandles val="exact"/>
        </dgm:presLayoutVars>
      </dgm:prSet>
      <dgm:spPr/>
    </dgm:pt>
    <dgm:pt modelId="{F90C2114-91FE-496C-9E1E-7CC52A09BEE6}" type="pres">
      <dgm:prSet presAssocID="{8232DAA0-BD59-4480-81FE-989FA5D877BE}" presName="root1" presStyleCnt="0"/>
      <dgm:spPr/>
    </dgm:pt>
    <dgm:pt modelId="{7F1A6CC5-6364-4C51-94E5-31149CCE84B7}" type="pres">
      <dgm:prSet presAssocID="{8232DAA0-BD59-4480-81FE-989FA5D877BE}" presName="LevelOneTextNode" presStyleLbl="node0" presStyleIdx="0" presStyleCnt="1" custScaleX="102583" custLinFactNeighborX="-50851" custLinFactNeighborY="0">
        <dgm:presLayoutVars>
          <dgm:chPref val="3"/>
        </dgm:presLayoutVars>
      </dgm:prSet>
      <dgm:spPr/>
    </dgm:pt>
    <dgm:pt modelId="{CBF40B0F-5722-4CB6-A01E-A45C32EF5B29}" type="pres">
      <dgm:prSet presAssocID="{8232DAA0-BD59-4480-81FE-989FA5D877BE}" presName="level2hierChild" presStyleCnt="0"/>
      <dgm:spPr/>
    </dgm:pt>
    <dgm:pt modelId="{8F94314A-4367-49A8-82AB-5D7D5A492640}" type="pres">
      <dgm:prSet presAssocID="{3AD54761-957E-4C1B-B976-C07829F51C01}" presName="conn2-1" presStyleLbl="parChTrans1D2" presStyleIdx="0" presStyleCnt="4"/>
      <dgm:spPr/>
    </dgm:pt>
    <dgm:pt modelId="{0E2168F5-EDFA-46E8-82A3-56C17DCAC917}" type="pres">
      <dgm:prSet presAssocID="{3AD54761-957E-4C1B-B976-C07829F51C01}" presName="connTx" presStyleLbl="parChTrans1D2" presStyleIdx="0" presStyleCnt="4"/>
      <dgm:spPr/>
    </dgm:pt>
    <dgm:pt modelId="{B430F7FC-345F-461A-BF44-3B4BAFE038A6}" type="pres">
      <dgm:prSet presAssocID="{436EA1A0-94E5-4C27-B853-D292BAB1BCF2}" presName="root2" presStyleCnt="0"/>
      <dgm:spPr/>
    </dgm:pt>
    <dgm:pt modelId="{F6FAF185-E98B-4622-9CC0-5B1CF0F19C94}" type="pres">
      <dgm:prSet presAssocID="{436EA1A0-94E5-4C27-B853-D292BAB1BCF2}" presName="LevelTwoTextNode" presStyleLbl="node2" presStyleIdx="0" presStyleCnt="4" custScaleX="129559">
        <dgm:presLayoutVars>
          <dgm:chPref val="3"/>
        </dgm:presLayoutVars>
      </dgm:prSet>
      <dgm:spPr/>
    </dgm:pt>
    <dgm:pt modelId="{ADC027BC-BA6D-452F-BAC9-1114F30EDFF3}" type="pres">
      <dgm:prSet presAssocID="{436EA1A0-94E5-4C27-B853-D292BAB1BCF2}" presName="level3hierChild" presStyleCnt="0"/>
      <dgm:spPr/>
    </dgm:pt>
    <dgm:pt modelId="{9FC2B2BF-9BF1-4EEA-8038-9249E6876299}" type="pres">
      <dgm:prSet presAssocID="{D2F0C90C-A545-4D68-9C22-FC2D3FC4BEE2}" presName="conn2-1" presStyleLbl="parChTrans1D2" presStyleIdx="1" presStyleCnt="4"/>
      <dgm:spPr/>
    </dgm:pt>
    <dgm:pt modelId="{2636D2F4-149B-4A70-94B0-D2A8D0E36DFF}" type="pres">
      <dgm:prSet presAssocID="{D2F0C90C-A545-4D68-9C22-FC2D3FC4BEE2}" presName="connTx" presStyleLbl="parChTrans1D2" presStyleIdx="1" presStyleCnt="4"/>
      <dgm:spPr/>
    </dgm:pt>
    <dgm:pt modelId="{5E30F53C-F961-494E-A783-D2A99CA3EE31}" type="pres">
      <dgm:prSet presAssocID="{2FFAD779-30D9-4198-A4F1-00B4B1322752}" presName="root2" presStyleCnt="0"/>
      <dgm:spPr/>
    </dgm:pt>
    <dgm:pt modelId="{249D33E3-4F49-48D6-8DEB-968A1758D7DE}" type="pres">
      <dgm:prSet presAssocID="{2FFAD779-30D9-4198-A4F1-00B4B1322752}" presName="LevelTwoTextNode" presStyleLbl="node2" presStyleIdx="1" presStyleCnt="4" custScaleX="130048" custLinFactNeighborY="-864">
        <dgm:presLayoutVars>
          <dgm:chPref val="3"/>
        </dgm:presLayoutVars>
      </dgm:prSet>
      <dgm:spPr/>
    </dgm:pt>
    <dgm:pt modelId="{BF7E025B-DC42-4E58-83DA-032A01346F54}" type="pres">
      <dgm:prSet presAssocID="{2FFAD779-30D9-4198-A4F1-00B4B1322752}" presName="level3hierChild" presStyleCnt="0"/>
      <dgm:spPr/>
    </dgm:pt>
    <dgm:pt modelId="{232C02D6-B361-45AA-9479-E49BDE0571FF}" type="pres">
      <dgm:prSet presAssocID="{1E6A9704-0122-4A9D-AE83-184192ACE6AF}" presName="conn2-1" presStyleLbl="parChTrans1D2" presStyleIdx="2" presStyleCnt="4"/>
      <dgm:spPr/>
    </dgm:pt>
    <dgm:pt modelId="{1CE64574-8E58-4746-9A95-3BF1A319F8D7}" type="pres">
      <dgm:prSet presAssocID="{1E6A9704-0122-4A9D-AE83-184192ACE6AF}" presName="connTx" presStyleLbl="parChTrans1D2" presStyleIdx="2" presStyleCnt="4"/>
      <dgm:spPr/>
    </dgm:pt>
    <dgm:pt modelId="{FEB832D1-2F52-49E0-9FC2-825715E44091}" type="pres">
      <dgm:prSet presAssocID="{2A17671C-426C-46A9-8425-12E17161B7D2}" presName="root2" presStyleCnt="0"/>
      <dgm:spPr/>
    </dgm:pt>
    <dgm:pt modelId="{54B477A1-0475-40D3-A17C-B319C46E4586}" type="pres">
      <dgm:prSet presAssocID="{2A17671C-426C-46A9-8425-12E17161B7D2}" presName="LevelTwoTextNode" presStyleLbl="node2" presStyleIdx="2" presStyleCnt="4" custScaleX="128687" custLinFactNeighborX="216" custLinFactNeighborY="2697">
        <dgm:presLayoutVars>
          <dgm:chPref val="3"/>
        </dgm:presLayoutVars>
      </dgm:prSet>
      <dgm:spPr/>
    </dgm:pt>
    <dgm:pt modelId="{2D47E27C-050A-4689-B5BC-F8806E013E49}" type="pres">
      <dgm:prSet presAssocID="{2A17671C-426C-46A9-8425-12E17161B7D2}" presName="level3hierChild" presStyleCnt="0"/>
      <dgm:spPr/>
    </dgm:pt>
    <dgm:pt modelId="{9E02536D-AEA7-493D-9509-A643F115143F}" type="pres">
      <dgm:prSet presAssocID="{D838F9BD-5690-45C2-A66E-E3ABB6B027B4}" presName="conn2-1" presStyleLbl="parChTrans1D2" presStyleIdx="3" presStyleCnt="4"/>
      <dgm:spPr/>
    </dgm:pt>
    <dgm:pt modelId="{73B16CE8-9FB0-4FC2-9D5D-C575BE8FA5FA}" type="pres">
      <dgm:prSet presAssocID="{D838F9BD-5690-45C2-A66E-E3ABB6B027B4}" presName="connTx" presStyleLbl="parChTrans1D2" presStyleIdx="3" presStyleCnt="4"/>
      <dgm:spPr/>
    </dgm:pt>
    <dgm:pt modelId="{113A8089-6DB3-4248-94B3-EF10364C012A}" type="pres">
      <dgm:prSet presAssocID="{129A8F14-0556-4C2B-8E69-E213DA3B67DB}" presName="root2" presStyleCnt="0"/>
      <dgm:spPr/>
    </dgm:pt>
    <dgm:pt modelId="{E6F626E0-D9EE-41B4-93A2-CA7B32B65530}" type="pres">
      <dgm:prSet presAssocID="{129A8F14-0556-4C2B-8E69-E213DA3B67DB}" presName="LevelTwoTextNode" presStyleLbl="node2" presStyleIdx="3" presStyleCnt="4" custScaleX="130048">
        <dgm:presLayoutVars>
          <dgm:chPref val="3"/>
        </dgm:presLayoutVars>
      </dgm:prSet>
      <dgm:spPr/>
    </dgm:pt>
    <dgm:pt modelId="{C72944AB-8EE5-410F-94D0-95D79181EA6B}" type="pres">
      <dgm:prSet presAssocID="{129A8F14-0556-4C2B-8E69-E213DA3B67DB}" presName="level3hierChild" presStyleCnt="0"/>
      <dgm:spPr/>
    </dgm:pt>
  </dgm:ptLst>
  <dgm:cxnLst>
    <dgm:cxn modelId="{2BBF4200-D2C6-4B3F-BC58-AD9F3BE64FE9}" type="presOf" srcId="{D2F0C90C-A545-4D68-9C22-FC2D3FC4BEE2}" destId="{9FC2B2BF-9BF1-4EEA-8038-9249E6876299}" srcOrd="0" destOrd="0" presId="urn:microsoft.com/office/officeart/2008/layout/HorizontalMultiLevelHierarchy"/>
    <dgm:cxn modelId="{8692A41C-EBFB-4211-9882-366B41598C8C}" type="presOf" srcId="{2FFAD779-30D9-4198-A4F1-00B4B1322752}" destId="{249D33E3-4F49-48D6-8DEB-968A1758D7DE}" srcOrd="0" destOrd="0" presId="urn:microsoft.com/office/officeart/2008/layout/HorizontalMultiLevelHierarchy"/>
    <dgm:cxn modelId="{F2983931-538B-469D-A4C2-7F4554C625CA}" type="presOf" srcId="{3AD54761-957E-4C1B-B976-C07829F51C01}" destId="{0E2168F5-EDFA-46E8-82A3-56C17DCAC917}" srcOrd="1" destOrd="0" presId="urn:microsoft.com/office/officeart/2008/layout/HorizontalMultiLevelHierarchy"/>
    <dgm:cxn modelId="{2D3E1F34-EC16-4CCE-BD3C-1192931FF295}" type="presOf" srcId="{C4B207D8-C3FF-4B2C-AB5B-515D9373DAF1}" destId="{3C4DD2D9-E2AC-4079-89E2-2B55AB5C19C6}" srcOrd="0" destOrd="0" presId="urn:microsoft.com/office/officeart/2008/layout/HorizontalMultiLevelHierarchy"/>
    <dgm:cxn modelId="{1383C13B-B675-4B28-A2B4-6BC394772310}" type="presOf" srcId="{436EA1A0-94E5-4C27-B853-D292BAB1BCF2}" destId="{F6FAF185-E98B-4622-9CC0-5B1CF0F19C94}" srcOrd="0" destOrd="0" presId="urn:microsoft.com/office/officeart/2008/layout/HorizontalMultiLevelHierarchy"/>
    <dgm:cxn modelId="{718EE362-DDB6-4ABC-9A74-D681708C4B9D}" type="presOf" srcId="{3AD54761-957E-4C1B-B976-C07829F51C01}" destId="{8F94314A-4367-49A8-82AB-5D7D5A492640}" srcOrd="0" destOrd="0" presId="urn:microsoft.com/office/officeart/2008/layout/HorizontalMultiLevelHierarchy"/>
    <dgm:cxn modelId="{8CC6424E-E585-4646-8A10-10EEE4372631}" srcId="{C4B207D8-C3FF-4B2C-AB5B-515D9373DAF1}" destId="{8232DAA0-BD59-4480-81FE-989FA5D877BE}" srcOrd="0" destOrd="0" parTransId="{0B2808BD-DC34-401C-9536-6B93B6FB6CFC}" sibTransId="{8F0A321F-5E1B-4D85-83FF-04B95C77E034}"/>
    <dgm:cxn modelId="{551DDC71-666C-45CE-A321-5F1531141F5F}" type="presOf" srcId="{D2F0C90C-A545-4D68-9C22-FC2D3FC4BEE2}" destId="{2636D2F4-149B-4A70-94B0-D2A8D0E36DFF}" srcOrd="1" destOrd="0" presId="urn:microsoft.com/office/officeart/2008/layout/HorizontalMultiLevelHierarchy"/>
    <dgm:cxn modelId="{6B4DBD72-C0D8-480A-83E0-2BECB2AE964B}" type="presOf" srcId="{D838F9BD-5690-45C2-A66E-E3ABB6B027B4}" destId="{9E02536D-AEA7-493D-9509-A643F115143F}" srcOrd="0" destOrd="0" presId="urn:microsoft.com/office/officeart/2008/layout/HorizontalMultiLevelHierarchy"/>
    <dgm:cxn modelId="{712A7B53-E9D2-49C1-AACA-35B97EFB00AC}" type="presOf" srcId="{8232DAA0-BD59-4480-81FE-989FA5D877BE}" destId="{7F1A6CC5-6364-4C51-94E5-31149CCE84B7}" srcOrd="0" destOrd="0" presId="urn:microsoft.com/office/officeart/2008/layout/HorizontalMultiLevelHierarchy"/>
    <dgm:cxn modelId="{E2E1DF73-45CE-4037-9ED4-9FA64D28A2B8}" srcId="{8232DAA0-BD59-4480-81FE-989FA5D877BE}" destId="{129A8F14-0556-4C2B-8E69-E213DA3B67DB}" srcOrd="3" destOrd="0" parTransId="{D838F9BD-5690-45C2-A66E-E3ABB6B027B4}" sibTransId="{C31A7CBF-B481-4ADF-9FB4-F3801B183832}"/>
    <dgm:cxn modelId="{C822D683-3362-4DBA-A925-2078E4A41650}" srcId="{8232DAA0-BD59-4480-81FE-989FA5D877BE}" destId="{2FFAD779-30D9-4198-A4F1-00B4B1322752}" srcOrd="1" destOrd="0" parTransId="{D2F0C90C-A545-4D68-9C22-FC2D3FC4BEE2}" sibTransId="{D69B128B-59DF-40A9-9720-1E007F9D642B}"/>
    <dgm:cxn modelId="{D71CB586-4AC7-4969-B840-2F6048F83ED7}" type="presOf" srcId="{1E6A9704-0122-4A9D-AE83-184192ACE6AF}" destId="{232C02D6-B361-45AA-9479-E49BDE0571FF}" srcOrd="0" destOrd="0" presId="urn:microsoft.com/office/officeart/2008/layout/HorizontalMultiLevelHierarchy"/>
    <dgm:cxn modelId="{A3B2848D-4D93-496F-BD57-09D961E3F9D7}" srcId="{8232DAA0-BD59-4480-81FE-989FA5D877BE}" destId="{436EA1A0-94E5-4C27-B853-D292BAB1BCF2}" srcOrd="0" destOrd="0" parTransId="{3AD54761-957E-4C1B-B976-C07829F51C01}" sibTransId="{92979B0A-1A44-41AF-9742-36D490B2FF9C}"/>
    <dgm:cxn modelId="{B7911BAF-5CB4-4CE8-8A62-F01CE63F2E89}" type="presOf" srcId="{129A8F14-0556-4C2B-8E69-E213DA3B67DB}" destId="{E6F626E0-D9EE-41B4-93A2-CA7B32B65530}" srcOrd="0" destOrd="0" presId="urn:microsoft.com/office/officeart/2008/layout/HorizontalMultiLevelHierarchy"/>
    <dgm:cxn modelId="{D17394B0-6E99-41C0-B422-1AF74F246716}" type="presOf" srcId="{1E6A9704-0122-4A9D-AE83-184192ACE6AF}" destId="{1CE64574-8E58-4746-9A95-3BF1A319F8D7}" srcOrd="1" destOrd="0" presId="urn:microsoft.com/office/officeart/2008/layout/HorizontalMultiLevelHierarchy"/>
    <dgm:cxn modelId="{83C2EFBA-0E43-4C71-8ECC-71CFC8A4476B}" type="presOf" srcId="{2A17671C-426C-46A9-8425-12E17161B7D2}" destId="{54B477A1-0475-40D3-A17C-B319C46E4586}" srcOrd="0" destOrd="0" presId="urn:microsoft.com/office/officeart/2008/layout/HorizontalMultiLevelHierarchy"/>
    <dgm:cxn modelId="{0FF982E3-6FA5-4615-9164-B03E4B5837AF}" srcId="{8232DAA0-BD59-4480-81FE-989FA5D877BE}" destId="{2A17671C-426C-46A9-8425-12E17161B7D2}" srcOrd="2" destOrd="0" parTransId="{1E6A9704-0122-4A9D-AE83-184192ACE6AF}" sibTransId="{2EAA6C9E-1E93-46A0-B705-FE9534FE1D19}"/>
    <dgm:cxn modelId="{6DAB00EE-4ECF-4148-995A-8D293490B1B3}" type="presOf" srcId="{D838F9BD-5690-45C2-A66E-E3ABB6B027B4}" destId="{73B16CE8-9FB0-4FC2-9D5D-C575BE8FA5FA}" srcOrd="1" destOrd="0" presId="urn:microsoft.com/office/officeart/2008/layout/HorizontalMultiLevelHierarchy"/>
    <dgm:cxn modelId="{8FDF4DCC-9408-41FA-972A-8D6A59A61D7C}" type="presParOf" srcId="{3C4DD2D9-E2AC-4079-89E2-2B55AB5C19C6}" destId="{F90C2114-91FE-496C-9E1E-7CC52A09BEE6}" srcOrd="0" destOrd="0" presId="urn:microsoft.com/office/officeart/2008/layout/HorizontalMultiLevelHierarchy"/>
    <dgm:cxn modelId="{5940B629-0A02-4FB5-A4A1-2523D831F5BE}" type="presParOf" srcId="{F90C2114-91FE-496C-9E1E-7CC52A09BEE6}" destId="{7F1A6CC5-6364-4C51-94E5-31149CCE84B7}" srcOrd="0" destOrd="0" presId="urn:microsoft.com/office/officeart/2008/layout/HorizontalMultiLevelHierarchy"/>
    <dgm:cxn modelId="{F5E43B20-C341-4645-943B-4519B82B67B6}" type="presParOf" srcId="{F90C2114-91FE-496C-9E1E-7CC52A09BEE6}" destId="{CBF40B0F-5722-4CB6-A01E-A45C32EF5B29}" srcOrd="1" destOrd="0" presId="urn:microsoft.com/office/officeart/2008/layout/HorizontalMultiLevelHierarchy"/>
    <dgm:cxn modelId="{DD5875C7-D01A-4F7A-AAD6-1BB56A8EF112}" type="presParOf" srcId="{CBF40B0F-5722-4CB6-A01E-A45C32EF5B29}" destId="{8F94314A-4367-49A8-82AB-5D7D5A492640}" srcOrd="0" destOrd="0" presId="urn:microsoft.com/office/officeart/2008/layout/HorizontalMultiLevelHierarchy"/>
    <dgm:cxn modelId="{8D353B68-34D7-4972-ADD6-7E52621822A7}" type="presParOf" srcId="{8F94314A-4367-49A8-82AB-5D7D5A492640}" destId="{0E2168F5-EDFA-46E8-82A3-56C17DCAC917}" srcOrd="0" destOrd="0" presId="urn:microsoft.com/office/officeart/2008/layout/HorizontalMultiLevelHierarchy"/>
    <dgm:cxn modelId="{CC26E6FC-6A99-4EE6-BD20-1F74CEB21D7B}" type="presParOf" srcId="{CBF40B0F-5722-4CB6-A01E-A45C32EF5B29}" destId="{B430F7FC-345F-461A-BF44-3B4BAFE038A6}" srcOrd="1" destOrd="0" presId="urn:microsoft.com/office/officeart/2008/layout/HorizontalMultiLevelHierarchy"/>
    <dgm:cxn modelId="{8B704F45-3ACE-4915-8F75-DAC2F3461A31}" type="presParOf" srcId="{B430F7FC-345F-461A-BF44-3B4BAFE038A6}" destId="{F6FAF185-E98B-4622-9CC0-5B1CF0F19C94}" srcOrd="0" destOrd="0" presId="urn:microsoft.com/office/officeart/2008/layout/HorizontalMultiLevelHierarchy"/>
    <dgm:cxn modelId="{A1C41A51-2FB4-4437-9FEB-BD3E6505ACDF}" type="presParOf" srcId="{B430F7FC-345F-461A-BF44-3B4BAFE038A6}" destId="{ADC027BC-BA6D-452F-BAC9-1114F30EDFF3}" srcOrd="1" destOrd="0" presId="urn:microsoft.com/office/officeart/2008/layout/HorizontalMultiLevelHierarchy"/>
    <dgm:cxn modelId="{99AC3A34-EAE3-4013-ADD7-D18477953BC1}" type="presParOf" srcId="{CBF40B0F-5722-4CB6-A01E-A45C32EF5B29}" destId="{9FC2B2BF-9BF1-4EEA-8038-9249E6876299}" srcOrd="2" destOrd="0" presId="urn:microsoft.com/office/officeart/2008/layout/HorizontalMultiLevelHierarchy"/>
    <dgm:cxn modelId="{A24D0A8A-7E9E-4C91-8076-90E18FB47FF2}" type="presParOf" srcId="{9FC2B2BF-9BF1-4EEA-8038-9249E6876299}" destId="{2636D2F4-149B-4A70-94B0-D2A8D0E36DFF}" srcOrd="0" destOrd="0" presId="urn:microsoft.com/office/officeart/2008/layout/HorizontalMultiLevelHierarchy"/>
    <dgm:cxn modelId="{6AB2E547-DAF4-4B07-A0C5-A97422AD2981}" type="presParOf" srcId="{CBF40B0F-5722-4CB6-A01E-A45C32EF5B29}" destId="{5E30F53C-F961-494E-A783-D2A99CA3EE31}" srcOrd="3" destOrd="0" presId="urn:microsoft.com/office/officeart/2008/layout/HorizontalMultiLevelHierarchy"/>
    <dgm:cxn modelId="{C21295CD-D6D6-450E-812F-B2F516860A38}" type="presParOf" srcId="{5E30F53C-F961-494E-A783-D2A99CA3EE31}" destId="{249D33E3-4F49-48D6-8DEB-968A1758D7DE}" srcOrd="0" destOrd="0" presId="urn:microsoft.com/office/officeart/2008/layout/HorizontalMultiLevelHierarchy"/>
    <dgm:cxn modelId="{62A53517-CD41-4FED-8569-B45EF053B4D0}" type="presParOf" srcId="{5E30F53C-F961-494E-A783-D2A99CA3EE31}" destId="{BF7E025B-DC42-4E58-83DA-032A01346F54}" srcOrd="1" destOrd="0" presId="urn:microsoft.com/office/officeart/2008/layout/HorizontalMultiLevelHierarchy"/>
    <dgm:cxn modelId="{8A35EF8C-124A-4BE4-B5F6-253790B8AA38}" type="presParOf" srcId="{CBF40B0F-5722-4CB6-A01E-A45C32EF5B29}" destId="{232C02D6-B361-45AA-9479-E49BDE0571FF}" srcOrd="4" destOrd="0" presId="urn:microsoft.com/office/officeart/2008/layout/HorizontalMultiLevelHierarchy"/>
    <dgm:cxn modelId="{BC015BDD-F822-4808-B92F-16B65BE53CBE}" type="presParOf" srcId="{232C02D6-B361-45AA-9479-E49BDE0571FF}" destId="{1CE64574-8E58-4746-9A95-3BF1A319F8D7}" srcOrd="0" destOrd="0" presId="urn:microsoft.com/office/officeart/2008/layout/HorizontalMultiLevelHierarchy"/>
    <dgm:cxn modelId="{F00F3379-FBF2-4167-A369-80CF8F20C859}" type="presParOf" srcId="{CBF40B0F-5722-4CB6-A01E-A45C32EF5B29}" destId="{FEB832D1-2F52-49E0-9FC2-825715E44091}" srcOrd="5" destOrd="0" presId="urn:microsoft.com/office/officeart/2008/layout/HorizontalMultiLevelHierarchy"/>
    <dgm:cxn modelId="{89277996-B608-4E80-A993-61DAEF2953D0}" type="presParOf" srcId="{FEB832D1-2F52-49E0-9FC2-825715E44091}" destId="{54B477A1-0475-40D3-A17C-B319C46E4586}" srcOrd="0" destOrd="0" presId="urn:microsoft.com/office/officeart/2008/layout/HorizontalMultiLevelHierarchy"/>
    <dgm:cxn modelId="{543DB596-FCD6-4ECA-8C06-5B7B4799C4C0}" type="presParOf" srcId="{FEB832D1-2F52-49E0-9FC2-825715E44091}" destId="{2D47E27C-050A-4689-B5BC-F8806E013E49}" srcOrd="1" destOrd="0" presId="urn:microsoft.com/office/officeart/2008/layout/HorizontalMultiLevelHierarchy"/>
    <dgm:cxn modelId="{FD1D21AE-EDAD-411A-B76C-B950F6BDE9A1}" type="presParOf" srcId="{CBF40B0F-5722-4CB6-A01E-A45C32EF5B29}" destId="{9E02536D-AEA7-493D-9509-A643F115143F}" srcOrd="6" destOrd="0" presId="urn:microsoft.com/office/officeart/2008/layout/HorizontalMultiLevelHierarchy"/>
    <dgm:cxn modelId="{B2D2DF4D-2043-4768-B5B0-BF0ECF7EBB29}" type="presParOf" srcId="{9E02536D-AEA7-493D-9509-A643F115143F}" destId="{73B16CE8-9FB0-4FC2-9D5D-C575BE8FA5FA}" srcOrd="0" destOrd="0" presId="urn:microsoft.com/office/officeart/2008/layout/HorizontalMultiLevelHierarchy"/>
    <dgm:cxn modelId="{C00078F1-BCD1-4CC7-9131-BD3EDA833775}" type="presParOf" srcId="{CBF40B0F-5722-4CB6-A01E-A45C32EF5B29}" destId="{113A8089-6DB3-4248-94B3-EF10364C012A}" srcOrd="7" destOrd="0" presId="urn:microsoft.com/office/officeart/2008/layout/HorizontalMultiLevelHierarchy"/>
    <dgm:cxn modelId="{9CD92DF7-96A9-4D7D-97DF-C9F184F6E219}" type="presParOf" srcId="{113A8089-6DB3-4248-94B3-EF10364C012A}" destId="{E6F626E0-D9EE-41B4-93A2-CA7B32B65530}" srcOrd="0" destOrd="0" presId="urn:microsoft.com/office/officeart/2008/layout/HorizontalMultiLevelHierarchy"/>
    <dgm:cxn modelId="{451172F7-ABF2-4A04-987E-13C19C193700}" type="presParOf" srcId="{113A8089-6DB3-4248-94B3-EF10364C012A}" destId="{C72944AB-8EE5-410F-94D0-95D79181EA6B}" srcOrd="1" destOrd="0" presId="urn:microsoft.com/office/officeart/2008/layout/HorizontalMultiLevelHierarchy"/>
  </dgm:cxnLst>
  <dgm:bg>
    <a:solidFill>
      <a:srgbClr val="FCEEE4"/>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0AF0F96-E48E-47C9-81FB-C1D29D3FB718}"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fr-FR"/>
        </a:p>
      </dgm:t>
    </dgm:pt>
    <dgm:pt modelId="{44065F73-060D-4F52-BF91-F4AFF114F2C9}">
      <dgm:prSet phldrT="[Texte]" custT="1"/>
      <dgm:spPr/>
      <dgm:t>
        <a:bodyPr/>
        <a:lstStyle/>
        <a:p>
          <a:r>
            <a:rPr lang="fr-FR" sz="3200" b="1" dirty="0"/>
            <a:t>Accompagné traceur</a:t>
          </a:r>
        </a:p>
      </dgm:t>
    </dgm:pt>
    <dgm:pt modelId="{A7706ADC-1710-4C59-90F3-885FBDC8DCAA}" type="parTrans" cxnId="{F10B71ED-2D63-4A92-A240-D45BC3374C32}">
      <dgm:prSet/>
      <dgm:spPr/>
      <dgm:t>
        <a:bodyPr/>
        <a:lstStyle/>
        <a:p>
          <a:endParaRPr lang="fr-FR"/>
        </a:p>
      </dgm:t>
    </dgm:pt>
    <dgm:pt modelId="{9E7ACA55-5EF9-488B-8F30-0A713791EFF2}" type="sibTrans" cxnId="{F10B71ED-2D63-4A92-A240-D45BC3374C32}">
      <dgm:prSet/>
      <dgm:spPr/>
      <dgm:t>
        <a:bodyPr/>
        <a:lstStyle/>
        <a:p>
          <a:endParaRPr lang="fr-FR"/>
        </a:p>
      </dgm:t>
    </dgm:pt>
    <dgm:pt modelId="{15692A7F-B2C6-4C05-BE2A-BEECF3ACA7CF}">
      <dgm:prSet phldrT="[Texte]" custT="1"/>
      <dgm:spPr>
        <a:solidFill>
          <a:schemeClr val="accent2">
            <a:lumMod val="40000"/>
            <a:lumOff val="60000"/>
            <a:alpha val="90000"/>
          </a:schemeClr>
        </a:solidFill>
      </dgm:spPr>
      <dgm:t>
        <a:bodyPr/>
        <a:lstStyle/>
        <a:p>
          <a:pPr algn="just"/>
          <a:r>
            <a:rPr lang="fr-FR" sz="2800" dirty="0"/>
            <a:t>Recueil de la parole de la personne accompagnée sur sa prise en charge</a:t>
          </a:r>
        </a:p>
      </dgm:t>
    </dgm:pt>
    <dgm:pt modelId="{A0A341BE-DBA5-4734-9976-A6F7F22B05A9}" type="parTrans" cxnId="{5830DFB4-1581-47F7-8759-CE0D1F9F02CA}">
      <dgm:prSet/>
      <dgm:spPr/>
      <dgm:t>
        <a:bodyPr/>
        <a:lstStyle/>
        <a:p>
          <a:endParaRPr lang="fr-FR"/>
        </a:p>
      </dgm:t>
    </dgm:pt>
    <dgm:pt modelId="{054F9A89-1F83-464C-A7C6-12110D7BE354}" type="sibTrans" cxnId="{5830DFB4-1581-47F7-8759-CE0D1F9F02CA}">
      <dgm:prSet/>
      <dgm:spPr/>
      <dgm:t>
        <a:bodyPr/>
        <a:lstStyle/>
        <a:p>
          <a:endParaRPr lang="fr-FR"/>
        </a:p>
      </dgm:t>
    </dgm:pt>
    <dgm:pt modelId="{413D5BB2-2D51-4BFB-9704-D58CD3308697}">
      <dgm:prSet phldrT="[Texte]" custT="1"/>
      <dgm:spPr/>
      <dgm:t>
        <a:bodyPr/>
        <a:lstStyle/>
        <a:p>
          <a:r>
            <a:rPr lang="fr-FR" sz="3200" b="1" dirty="0"/>
            <a:t>Traceur ciblé</a:t>
          </a:r>
        </a:p>
      </dgm:t>
    </dgm:pt>
    <dgm:pt modelId="{F38B7E3F-9C1D-4202-83FE-502A5C1BE77B}" type="parTrans" cxnId="{01F4FD36-92DB-496A-89EA-B921806F78A1}">
      <dgm:prSet/>
      <dgm:spPr/>
      <dgm:t>
        <a:bodyPr/>
        <a:lstStyle/>
        <a:p>
          <a:endParaRPr lang="fr-FR"/>
        </a:p>
      </dgm:t>
    </dgm:pt>
    <dgm:pt modelId="{F72F75DC-C9EC-4B5A-B234-ED870F97CBA0}" type="sibTrans" cxnId="{01F4FD36-92DB-496A-89EA-B921806F78A1}">
      <dgm:prSet/>
      <dgm:spPr/>
      <dgm:t>
        <a:bodyPr/>
        <a:lstStyle/>
        <a:p>
          <a:endParaRPr lang="fr-FR"/>
        </a:p>
      </dgm:t>
    </dgm:pt>
    <dgm:pt modelId="{33F2B569-1903-47B3-A2E1-4CB82C195D8F}">
      <dgm:prSet phldrT="[Texte]" custT="1"/>
      <dgm:spPr>
        <a:solidFill>
          <a:srgbClr val="E5C7C1">
            <a:alpha val="89804"/>
          </a:srgbClr>
        </a:solidFill>
      </dgm:spPr>
      <dgm:t>
        <a:bodyPr/>
        <a:lstStyle/>
        <a:p>
          <a:pPr algn="just"/>
          <a:r>
            <a:rPr lang="fr-FR" sz="2800" dirty="0"/>
            <a:t>Recueil de données à partir d’entretiens avec les professionnels</a:t>
          </a:r>
        </a:p>
      </dgm:t>
    </dgm:pt>
    <dgm:pt modelId="{71729FE7-F4B4-4F5B-94A5-BE108702F5DD}" type="parTrans" cxnId="{8E075BD7-7C8F-4C64-B4BA-FACD9471746F}">
      <dgm:prSet/>
      <dgm:spPr/>
      <dgm:t>
        <a:bodyPr/>
        <a:lstStyle/>
        <a:p>
          <a:endParaRPr lang="fr-FR"/>
        </a:p>
      </dgm:t>
    </dgm:pt>
    <dgm:pt modelId="{14B660D9-91E5-48F3-A2B9-6CFD52BED51D}" type="sibTrans" cxnId="{8E075BD7-7C8F-4C64-B4BA-FACD9471746F}">
      <dgm:prSet/>
      <dgm:spPr/>
      <dgm:t>
        <a:bodyPr/>
        <a:lstStyle/>
        <a:p>
          <a:endParaRPr lang="fr-FR"/>
        </a:p>
      </dgm:t>
    </dgm:pt>
    <dgm:pt modelId="{22BCAAD4-825F-41B6-8804-1840AEA9BD13}">
      <dgm:prSet phldrT="[Texte]" custT="1"/>
      <dgm:spPr/>
      <dgm:t>
        <a:bodyPr/>
        <a:lstStyle/>
        <a:p>
          <a:r>
            <a:rPr lang="fr-FR" sz="3200" b="1" dirty="0"/>
            <a:t>Audit système</a:t>
          </a:r>
        </a:p>
      </dgm:t>
    </dgm:pt>
    <dgm:pt modelId="{2BBF3ADF-B089-41EC-8260-7D5C8288D588}" type="parTrans" cxnId="{37D3DD2E-D1D7-4642-9DDD-A12EF8372329}">
      <dgm:prSet/>
      <dgm:spPr/>
      <dgm:t>
        <a:bodyPr/>
        <a:lstStyle/>
        <a:p>
          <a:endParaRPr lang="fr-FR"/>
        </a:p>
      </dgm:t>
    </dgm:pt>
    <dgm:pt modelId="{EA44C397-83DD-49E1-9982-E58E7858E92E}" type="sibTrans" cxnId="{37D3DD2E-D1D7-4642-9DDD-A12EF8372329}">
      <dgm:prSet/>
      <dgm:spPr/>
      <dgm:t>
        <a:bodyPr/>
        <a:lstStyle/>
        <a:p>
          <a:endParaRPr lang="fr-FR"/>
        </a:p>
      </dgm:t>
    </dgm:pt>
    <dgm:pt modelId="{FDFFDD94-E23B-42FD-9BCD-745E72158F85}">
      <dgm:prSet phldrT="[Texte]" custT="1"/>
      <dgm:spPr>
        <a:solidFill>
          <a:schemeClr val="bg2">
            <a:lumMod val="90000"/>
            <a:alpha val="90000"/>
          </a:schemeClr>
        </a:solidFill>
      </dgm:spPr>
      <dgm:t>
        <a:bodyPr/>
        <a:lstStyle/>
        <a:p>
          <a:pPr algn="just"/>
          <a:r>
            <a:rPr lang="fr-FR" sz="2800" dirty="0"/>
            <a:t>Recueil de données auprès de la gouvernance</a:t>
          </a:r>
        </a:p>
      </dgm:t>
    </dgm:pt>
    <dgm:pt modelId="{4FEEC043-354C-45BD-83CC-12BE3F120C6F}" type="parTrans" cxnId="{98E7FF0A-466D-4DEE-AB09-A245DCEF4E71}">
      <dgm:prSet/>
      <dgm:spPr/>
      <dgm:t>
        <a:bodyPr/>
        <a:lstStyle/>
        <a:p>
          <a:endParaRPr lang="fr-FR"/>
        </a:p>
      </dgm:t>
    </dgm:pt>
    <dgm:pt modelId="{DE5AE00A-C234-49AF-9804-E764C4D0525E}" type="sibTrans" cxnId="{98E7FF0A-466D-4DEE-AB09-A245DCEF4E71}">
      <dgm:prSet/>
      <dgm:spPr/>
      <dgm:t>
        <a:bodyPr/>
        <a:lstStyle/>
        <a:p>
          <a:endParaRPr lang="fr-FR"/>
        </a:p>
      </dgm:t>
    </dgm:pt>
    <dgm:pt modelId="{12578C2F-31B6-42AB-9341-230DE0DB497A}">
      <dgm:prSet phldrT="[Texte]" custT="1"/>
      <dgm:spPr>
        <a:solidFill>
          <a:schemeClr val="bg2">
            <a:lumMod val="90000"/>
            <a:alpha val="90000"/>
          </a:schemeClr>
        </a:solidFill>
      </dgm:spPr>
      <dgm:t>
        <a:bodyPr/>
        <a:lstStyle/>
        <a:p>
          <a:pPr algn="just"/>
          <a:r>
            <a:rPr lang="fr-FR" sz="2800" dirty="0"/>
            <a:t>Entretiens avec les professionnels</a:t>
          </a:r>
        </a:p>
      </dgm:t>
    </dgm:pt>
    <dgm:pt modelId="{8B9A7FA5-4ACE-4451-AB6E-B1861C172A45}" type="parTrans" cxnId="{FB860B81-DE0D-485E-AD6C-D1B2B61045D8}">
      <dgm:prSet/>
      <dgm:spPr/>
      <dgm:t>
        <a:bodyPr/>
        <a:lstStyle/>
        <a:p>
          <a:endParaRPr lang="fr-FR"/>
        </a:p>
      </dgm:t>
    </dgm:pt>
    <dgm:pt modelId="{D56382CB-139E-4D31-B213-D5188A9BA722}" type="sibTrans" cxnId="{FB860B81-DE0D-485E-AD6C-D1B2B61045D8}">
      <dgm:prSet/>
      <dgm:spPr/>
      <dgm:t>
        <a:bodyPr/>
        <a:lstStyle/>
        <a:p>
          <a:endParaRPr lang="fr-FR"/>
        </a:p>
      </dgm:t>
    </dgm:pt>
    <dgm:pt modelId="{750CB922-3315-410C-8DC0-2041EB00D617}">
      <dgm:prSet phldrT="[Texte]" custT="1"/>
      <dgm:spPr>
        <a:solidFill>
          <a:schemeClr val="accent2">
            <a:lumMod val="40000"/>
            <a:lumOff val="60000"/>
            <a:alpha val="90000"/>
          </a:schemeClr>
        </a:solidFill>
      </dgm:spPr>
      <dgm:t>
        <a:bodyPr/>
        <a:lstStyle/>
        <a:p>
          <a:pPr algn="just"/>
          <a:r>
            <a:rPr lang="fr-FR" sz="2800" dirty="0"/>
            <a:t>Entretiens avec les professionnels qui l’accompagnent au quotidien</a:t>
          </a:r>
        </a:p>
      </dgm:t>
    </dgm:pt>
    <dgm:pt modelId="{A61A329E-FFD1-4B6E-A94E-0C0ED2611694}" type="parTrans" cxnId="{C9BD604B-2283-4138-954E-5BF109CB0C5B}">
      <dgm:prSet/>
      <dgm:spPr/>
      <dgm:t>
        <a:bodyPr/>
        <a:lstStyle/>
        <a:p>
          <a:endParaRPr lang="fr-FR"/>
        </a:p>
      </dgm:t>
    </dgm:pt>
    <dgm:pt modelId="{69669F0E-6F25-4F54-ABAF-544B04F37987}" type="sibTrans" cxnId="{C9BD604B-2283-4138-954E-5BF109CB0C5B}">
      <dgm:prSet/>
      <dgm:spPr/>
      <dgm:t>
        <a:bodyPr/>
        <a:lstStyle/>
        <a:p>
          <a:endParaRPr lang="fr-FR"/>
        </a:p>
      </dgm:t>
    </dgm:pt>
    <dgm:pt modelId="{326E3570-CD89-4D25-AED7-D5BE0F26BD19}">
      <dgm:prSet phldrT="[Texte]" custT="1"/>
      <dgm:spPr>
        <a:solidFill>
          <a:srgbClr val="E5C7C1">
            <a:alpha val="89804"/>
          </a:srgbClr>
        </a:solidFill>
      </dgm:spPr>
      <dgm:t>
        <a:bodyPr/>
        <a:lstStyle/>
        <a:p>
          <a:pPr algn="just"/>
          <a:r>
            <a:rPr lang="fr-FR" sz="2800" dirty="0"/>
            <a:t>Entretiens avec la gouvernance</a:t>
          </a:r>
        </a:p>
      </dgm:t>
    </dgm:pt>
    <dgm:pt modelId="{31ED58F2-09C7-44E4-A24C-E1E4B16B217B}" type="parTrans" cxnId="{E3DE322D-86C1-4D56-9867-4174587E4DBB}">
      <dgm:prSet/>
      <dgm:spPr/>
      <dgm:t>
        <a:bodyPr/>
        <a:lstStyle/>
        <a:p>
          <a:endParaRPr lang="fr-FR"/>
        </a:p>
      </dgm:t>
    </dgm:pt>
    <dgm:pt modelId="{EEA733FB-D8D1-4362-BC4C-4357B110A61C}" type="sibTrans" cxnId="{E3DE322D-86C1-4D56-9867-4174587E4DBB}">
      <dgm:prSet/>
      <dgm:spPr/>
      <dgm:t>
        <a:bodyPr/>
        <a:lstStyle/>
        <a:p>
          <a:endParaRPr lang="fr-FR"/>
        </a:p>
      </dgm:t>
    </dgm:pt>
    <dgm:pt modelId="{E7144A8A-5BE3-4842-BC18-FF5B0E049FB1}" type="pres">
      <dgm:prSet presAssocID="{00AF0F96-E48E-47C9-81FB-C1D29D3FB718}" presName="Name0" presStyleCnt="0">
        <dgm:presLayoutVars>
          <dgm:dir/>
          <dgm:animLvl val="lvl"/>
          <dgm:resizeHandles val="exact"/>
        </dgm:presLayoutVars>
      </dgm:prSet>
      <dgm:spPr/>
    </dgm:pt>
    <dgm:pt modelId="{CA84684D-2FDE-4CD7-A298-47CAD2678BBA}" type="pres">
      <dgm:prSet presAssocID="{44065F73-060D-4F52-BF91-F4AFF114F2C9}" presName="linNode" presStyleCnt="0"/>
      <dgm:spPr/>
    </dgm:pt>
    <dgm:pt modelId="{941CFCBB-7E7A-457A-BA88-9B0B4C7871AE}" type="pres">
      <dgm:prSet presAssocID="{44065F73-060D-4F52-BF91-F4AFF114F2C9}" presName="parentText" presStyleLbl="node1" presStyleIdx="0" presStyleCnt="3" custScaleX="116799" custScaleY="24409" custLinFactNeighborX="-159" custLinFactNeighborY="1651">
        <dgm:presLayoutVars>
          <dgm:chMax val="1"/>
          <dgm:bulletEnabled val="1"/>
        </dgm:presLayoutVars>
      </dgm:prSet>
      <dgm:spPr/>
    </dgm:pt>
    <dgm:pt modelId="{F4F4DDAF-5227-4439-AA33-5209DE7E6B9D}" type="pres">
      <dgm:prSet presAssocID="{44065F73-060D-4F52-BF91-F4AFF114F2C9}" presName="descendantText" presStyleLbl="alignAccFollowNode1" presStyleIdx="0" presStyleCnt="3" custScaleX="216170" custScaleY="29113" custLinFactNeighborX="-2698" custLinFactNeighborY="2159">
        <dgm:presLayoutVars>
          <dgm:bulletEnabled val="1"/>
        </dgm:presLayoutVars>
      </dgm:prSet>
      <dgm:spPr/>
    </dgm:pt>
    <dgm:pt modelId="{CFEDDE26-7042-489F-91BF-373A82AE441F}" type="pres">
      <dgm:prSet presAssocID="{9E7ACA55-5EF9-488B-8F30-0A713791EFF2}" presName="sp" presStyleCnt="0"/>
      <dgm:spPr/>
    </dgm:pt>
    <dgm:pt modelId="{11250C31-DD9B-45B4-9ADE-FD921D3172FF}" type="pres">
      <dgm:prSet presAssocID="{413D5BB2-2D51-4BFB-9704-D58CD3308697}" presName="linNode" presStyleCnt="0"/>
      <dgm:spPr/>
    </dgm:pt>
    <dgm:pt modelId="{255A739C-DA05-4ABA-85F6-F33AD78170C7}" type="pres">
      <dgm:prSet presAssocID="{413D5BB2-2D51-4BFB-9704-D58CD3308697}" presName="parentText" presStyleLbl="node1" presStyleIdx="1" presStyleCnt="3" custScaleX="66832" custScaleY="23635" custLinFactNeighborX="-88" custLinFactNeighborY="-1924">
        <dgm:presLayoutVars>
          <dgm:chMax val="1"/>
          <dgm:bulletEnabled val="1"/>
        </dgm:presLayoutVars>
      </dgm:prSet>
      <dgm:spPr/>
    </dgm:pt>
    <dgm:pt modelId="{70EBEEC4-5349-4012-9A79-DD467C33A6B3}" type="pres">
      <dgm:prSet presAssocID="{413D5BB2-2D51-4BFB-9704-D58CD3308697}" presName="descendantText" presStyleLbl="alignAccFollowNode1" presStyleIdx="1" presStyleCnt="3" custScaleX="117911" custScaleY="24402" custLinFactNeighborX="-1925" custLinFactNeighborY="-2405">
        <dgm:presLayoutVars>
          <dgm:bulletEnabled val="1"/>
        </dgm:presLayoutVars>
      </dgm:prSet>
      <dgm:spPr/>
    </dgm:pt>
    <dgm:pt modelId="{59496E26-C424-4AE2-8DC0-1C7FD57BFA22}" type="pres">
      <dgm:prSet presAssocID="{F72F75DC-C9EC-4B5A-B234-ED870F97CBA0}" presName="sp" presStyleCnt="0"/>
      <dgm:spPr/>
    </dgm:pt>
    <dgm:pt modelId="{06D98BA9-56F4-4787-A33A-01A8289EBF89}" type="pres">
      <dgm:prSet presAssocID="{22BCAAD4-825F-41B6-8804-1840AEA9BD13}" presName="linNode" presStyleCnt="0"/>
      <dgm:spPr/>
    </dgm:pt>
    <dgm:pt modelId="{263BC0BF-85C6-401F-BF5D-8C7BD535C2AB}" type="pres">
      <dgm:prSet presAssocID="{22BCAAD4-825F-41B6-8804-1840AEA9BD13}" presName="parentText" presStyleLbl="node1" presStyleIdx="2" presStyleCnt="3" custScaleX="67767" custScaleY="24812" custLinFactNeighborX="-88" custLinFactNeighborY="-4824">
        <dgm:presLayoutVars>
          <dgm:chMax val="1"/>
          <dgm:bulletEnabled val="1"/>
        </dgm:presLayoutVars>
      </dgm:prSet>
      <dgm:spPr/>
    </dgm:pt>
    <dgm:pt modelId="{A89AC31A-5DAC-4905-8C09-94D8B2DD3B0E}" type="pres">
      <dgm:prSet presAssocID="{22BCAAD4-825F-41B6-8804-1840AEA9BD13}" presName="descendantText" presStyleLbl="alignAccFollowNode1" presStyleIdx="2" presStyleCnt="3" custScaleX="117764" custScaleY="29021" custLinFactNeighborX="-3217" custLinFactNeighborY="-5680">
        <dgm:presLayoutVars>
          <dgm:bulletEnabled val="1"/>
        </dgm:presLayoutVars>
      </dgm:prSet>
      <dgm:spPr/>
    </dgm:pt>
  </dgm:ptLst>
  <dgm:cxnLst>
    <dgm:cxn modelId="{11374405-6994-4E14-9806-7B0F3F175FC8}" type="presOf" srcId="{33F2B569-1903-47B3-A2E1-4CB82C195D8F}" destId="{70EBEEC4-5349-4012-9A79-DD467C33A6B3}" srcOrd="0" destOrd="0" presId="urn:microsoft.com/office/officeart/2005/8/layout/vList5"/>
    <dgm:cxn modelId="{98E7FF0A-466D-4DEE-AB09-A245DCEF4E71}" srcId="{22BCAAD4-825F-41B6-8804-1840AEA9BD13}" destId="{FDFFDD94-E23B-42FD-9BCD-745E72158F85}" srcOrd="0" destOrd="0" parTransId="{4FEEC043-354C-45BD-83CC-12BE3F120C6F}" sibTransId="{DE5AE00A-C234-49AF-9804-E764C4D0525E}"/>
    <dgm:cxn modelId="{E3DE322D-86C1-4D56-9867-4174587E4DBB}" srcId="{413D5BB2-2D51-4BFB-9704-D58CD3308697}" destId="{326E3570-CD89-4D25-AED7-D5BE0F26BD19}" srcOrd="1" destOrd="0" parTransId="{31ED58F2-09C7-44E4-A24C-E1E4B16B217B}" sibTransId="{EEA733FB-D8D1-4362-BC4C-4357B110A61C}"/>
    <dgm:cxn modelId="{37D3DD2E-D1D7-4642-9DDD-A12EF8372329}" srcId="{00AF0F96-E48E-47C9-81FB-C1D29D3FB718}" destId="{22BCAAD4-825F-41B6-8804-1840AEA9BD13}" srcOrd="2" destOrd="0" parTransId="{2BBF3ADF-B089-41EC-8260-7D5C8288D588}" sibTransId="{EA44C397-83DD-49E1-9982-E58E7858E92E}"/>
    <dgm:cxn modelId="{99F2B930-D7C7-43B9-A675-E4436D731CC9}" type="presOf" srcId="{15692A7F-B2C6-4C05-BE2A-BEECF3ACA7CF}" destId="{F4F4DDAF-5227-4439-AA33-5209DE7E6B9D}" srcOrd="0" destOrd="0" presId="urn:microsoft.com/office/officeart/2005/8/layout/vList5"/>
    <dgm:cxn modelId="{01F4FD36-92DB-496A-89EA-B921806F78A1}" srcId="{00AF0F96-E48E-47C9-81FB-C1D29D3FB718}" destId="{413D5BB2-2D51-4BFB-9704-D58CD3308697}" srcOrd="1" destOrd="0" parTransId="{F38B7E3F-9C1D-4202-83FE-502A5C1BE77B}" sibTransId="{F72F75DC-C9EC-4B5A-B234-ED870F97CBA0}"/>
    <dgm:cxn modelId="{76F8913B-424A-4630-806C-F99F1E9A9DD0}" type="presOf" srcId="{12578C2F-31B6-42AB-9341-230DE0DB497A}" destId="{A89AC31A-5DAC-4905-8C09-94D8B2DD3B0E}" srcOrd="0" destOrd="1" presId="urn:microsoft.com/office/officeart/2005/8/layout/vList5"/>
    <dgm:cxn modelId="{C9BD604B-2283-4138-954E-5BF109CB0C5B}" srcId="{44065F73-060D-4F52-BF91-F4AFF114F2C9}" destId="{750CB922-3315-410C-8DC0-2041EB00D617}" srcOrd="1" destOrd="0" parTransId="{A61A329E-FFD1-4B6E-A94E-0C0ED2611694}" sibTransId="{69669F0E-6F25-4F54-ABAF-544B04F37987}"/>
    <dgm:cxn modelId="{489F045A-9A82-4E64-B957-0FC5D8FF3A5F}" type="presOf" srcId="{00AF0F96-E48E-47C9-81FB-C1D29D3FB718}" destId="{E7144A8A-5BE3-4842-BC18-FF5B0E049FB1}" srcOrd="0" destOrd="0" presId="urn:microsoft.com/office/officeart/2005/8/layout/vList5"/>
    <dgm:cxn modelId="{FB860B81-DE0D-485E-AD6C-D1B2B61045D8}" srcId="{22BCAAD4-825F-41B6-8804-1840AEA9BD13}" destId="{12578C2F-31B6-42AB-9341-230DE0DB497A}" srcOrd="1" destOrd="0" parTransId="{8B9A7FA5-4ACE-4451-AB6E-B1861C172A45}" sibTransId="{D56382CB-139E-4D31-B213-D5188A9BA722}"/>
    <dgm:cxn modelId="{E5BD989C-A99B-458A-856E-4A7ECB7462B3}" type="presOf" srcId="{22BCAAD4-825F-41B6-8804-1840AEA9BD13}" destId="{263BC0BF-85C6-401F-BF5D-8C7BD535C2AB}" srcOrd="0" destOrd="0" presId="urn:microsoft.com/office/officeart/2005/8/layout/vList5"/>
    <dgm:cxn modelId="{D4730FA6-E791-4A5C-8220-9969870D053B}" type="presOf" srcId="{413D5BB2-2D51-4BFB-9704-D58CD3308697}" destId="{255A739C-DA05-4ABA-85F6-F33AD78170C7}" srcOrd="0" destOrd="0" presId="urn:microsoft.com/office/officeart/2005/8/layout/vList5"/>
    <dgm:cxn modelId="{F0994AA6-D2CC-425C-A536-7881FD338497}" type="presOf" srcId="{FDFFDD94-E23B-42FD-9BCD-745E72158F85}" destId="{A89AC31A-5DAC-4905-8C09-94D8B2DD3B0E}" srcOrd="0" destOrd="0" presId="urn:microsoft.com/office/officeart/2005/8/layout/vList5"/>
    <dgm:cxn modelId="{135FAEA7-237A-4593-A3EA-69C945FE1325}" type="presOf" srcId="{750CB922-3315-410C-8DC0-2041EB00D617}" destId="{F4F4DDAF-5227-4439-AA33-5209DE7E6B9D}" srcOrd="0" destOrd="1" presId="urn:microsoft.com/office/officeart/2005/8/layout/vList5"/>
    <dgm:cxn modelId="{5830DFB4-1581-47F7-8759-CE0D1F9F02CA}" srcId="{44065F73-060D-4F52-BF91-F4AFF114F2C9}" destId="{15692A7F-B2C6-4C05-BE2A-BEECF3ACA7CF}" srcOrd="0" destOrd="0" parTransId="{A0A341BE-DBA5-4734-9976-A6F7F22B05A9}" sibTransId="{054F9A89-1F83-464C-A7C6-12110D7BE354}"/>
    <dgm:cxn modelId="{33DA66D6-EAF0-4B80-852F-AFD0D04EA5F0}" type="presOf" srcId="{326E3570-CD89-4D25-AED7-D5BE0F26BD19}" destId="{70EBEEC4-5349-4012-9A79-DD467C33A6B3}" srcOrd="0" destOrd="1" presId="urn:microsoft.com/office/officeart/2005/8/layout/vList5"/>
    <dgm:cxn modelId="{8E075BD7-7C8F-4C64-B4BA-FACD9471746F}" srcId="{413D5BB2-2D51-4BFB-9704-D58CD3308697}" destId="{33F2B569-1903-47B3-A2E1-4CB82C195D8F}" srcOrd="0" destOrd="0" parTransId="{71729FE7-F4B4-4F5B-94A5-BE108702F5DD}" sibTransId="{14B660D9-91E5-48F3-A2B9-6CFD52BED51D}"/>
    <dgm:cxn modelId="{F10B71ED-2D63-4A92-A240-D45BC3374C32}" srcId="{00AF0F96-E48E-47C9-81FB-C1D29D3FB718}" destId="{44065F73-060D-4F52-BF91-F4AFF114F2C9}" srcOrd="0" destOrd="0" parTransId="{A7706ADC-1710-4C59-90F3-885FBDC8DCAA}" sibTransId="{9E7ACA55-5EF9-488B-8F30-0A713791EFF2}"/>
    <dgm:cxn modelId="{010D84F8-E05D-49AD-A11D-09052769634A}" type="presOf" srcId="{44065F73-060D-4F52-BF91-F4AFF114F2C9}" destId="{941CFCBB-7E7A-457A-BA88-9B0B4C7871AE}" srcOrd="0" destOrd="0" presId="urn:microsoft.com/office/officeart/2005/8/layout/vList5"/>
    <dgm:cxn modelId="{608E1BE2-0A5E-49A5-9E7B-DDCFDB31EFF9}" type="presParOf" srcId="{E7144A8A-5BE3-4842-BC18-FF5B0E049FB1}" destId="{CA84684D-2FDE-4CD7-A298-47CAD2678BBA}" srcOrd="0" destOrd="0" presId="urn:microsoft.com/office/officeart/2005/8/layout/vList5"/>
    <dgm:cxn modelId="{1C3A87AA-47A6-4E00-A3DF-20AD857B9FF4}" type="presParOf" srcId="{CA84684D-2FDE-4CD7-A298-47CAD2678BBA}" destId="{941CFCBB-7E7A-457A-BA88-9B0B4C7871AE}" srcOrd="0" destOrd="0" presId="urn:microsoft.com/office/officeart/2005/8/layout/vList5"/>
    <dgm:cxn modelId="{7CD219D6-9206-4F6D-A844-4E5E707191F1}" type="presParOf" srcId="{CA84684D-2FDE-4CD7-A298-47CAD2678BBA}" destId="{F4F4DDAF-5227-4439-AA33-5209DE7E6B9D}" srcOrd="1" destOrd="0" presId="urn:microsoft.com/office/officeart/2005/8/layout/vList5"/>
    <dgm:cxn modelId="{6DD39F41-24EF-48CE-B18E-E9AC0F62B660}" type="presParOf" srcId="{E7144A8A-5BE3-4842-BC18-FF5B0E049FB1}" destId="{CFEDDE26-7042-489F-91BF-373A82AE441F}" srcOrd="1" destOrd="0" presId="urn:microsoft.com/office/officeart/2005/8/layout/vList5"/>
    <dgm:cxn modelId="{F70963E7-9E43-4848-AB62-00D2C4D96957}" type="presParOf" srcId="{E7144A8A-5BE3-4842-BC18-FF5B0E049FB1}" destId="{11250C31-DD9B-45B4-9ADE-FD921D3172FF}" srcOrd="2" destOrd="0" presId="urn:microsoft.com/office/officeart/2005/8/layout/vList5"/>
    <dgm:cxn modelId="{16FBE0AE-20E8-4907-902E-CFFB469096BF}" type="presParOf" srcId="{11250C31-DD9B-45B4-9ADE-FD921D3172FF}" destId="{255A739C-DA05-4ABA-85F6-F33AD78170C7}" srcOrd="0" destOrd="0" presId="urn:microsoft.com/office/officeart/2005/8/layout/vList5"/>
    <dgm:cxn modelId="{3604DD08-E0D5-478B-9102-FB88E02C3F6B}" type="presParOf" srcId="{11250C31-DD9B-45B4-9ADE-FD921D3172FF}" destId="{70EBEEC4-5349-4012-9A79-DD467C33A6B3}" srcOrd="1" destOrd="0" presId="urn:microsoft.com/office/officeart/2005/8/layout/vList5"/>
    <dgm:cxn modelId="{89AA22DE-A02A-4A5C-85AE-51F94053A85B}" type="presParOf" srcId="{E7144A8A-5BE3-4842-BC18-FF5B0E049FB1}" destId="{59496E26-C424-4AE2-8DC0-1C7FD57BFA22}" srcOrd="3" destOrd="0" presId="urn:microsoft.com/office/officeart/2005/8/layout/vList5"/>
    <dgm:cxn modelId="{C36C2D05-5BAE-4FA5-84F6-E964A187362E}" type="presParOf" srcId="{E7144A8A-5BE3-4842-BC18-FF5B0E049FB1}" destId="{06D98BA9-56F4-4787-A33A-01A8289EBF89}" srcOrd="4" destOrd="0" presId="urn:microsoft.com/office/officeart/2005/8/layout/vList5"/>
    <dgm:cxn modelId="{A8A97969-3A29-493C-AA0F-CFC7B4A75E55}" type="presParOf" srcId="{06D98BA9-56F4-4787-A33A-01A8289EBF89}" destId="{263BC0BF-85C6-401F-BF5D-8C7BD535C2AB}" srcOrd="0" destOrd="0" presId="urn:microsoft.com/office/officeart/2005/8/layout/vList5"/>
    <dgm:cxn modelId="{B5A78582-4BA1-4F23-B673-CB2E0DB8DA79}" type="presParOf" srcId="{06D98BA9-56F4-4787-A33A-01A8289EBF89}" destId="{A89AC31A-5DAC-4905-8C09-94D8B2DD3B0E}" srcOrd="1" destOrd="0" presId="urn:microsoft.com/office/officeart/2005/8/layout/vList5"/>
  </dgm:cxnLst>
  <dgm:bg>
    <a:solidFill>
      <a:srgbClr val="FCEEE4"/>
    </a:solidFill>
  </dgm:bg>
  <dgm:whole>
    <a:ln>
      <a:solidFill>
        <a:schemeClr val="accent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22A04B4-11D1-4372-A2D4-FA1FBE90CCF5}" type="doc">
      <dgm:prSet loTypeId="urn:microsoft.com/office/officeart/2005/8/layout/chevron2" loCatId="list" qsTypeId="urn:microsoft.com/office/officeart/2005/8/quickstyle/simple1" qsCatId="simple" csTypeId="urn:microsoft.com/office/officeart/2005/8/colors/colorful2" csCatId="colorful" phldr="1"/>
      <dgm:spPr/>
      <dgm:t>
        <a:bodyPr/>
        <a:lstStyle/>
        <a:p>
          <a:endParaRPr lang="fr-FR"/>
        </a:p>
      </dgm:t>
    </dgm:pt>
    <dgm:pt modelId="{B19F3C22-3608-4AB0-82A4-0545E7F775AC}">
      <dgm:prSet phldrT="[Texte]" custT="1"/>
      <dgm:spPr/>
      <dgm:t>
        <a:bodyPr/>
        <a:lstStyle/>
        <a:p>
          <a:r>
            <a:rPr lang="fr-FR" sz="1400" b="1" dirty="0"/>
            <a:t>Planification</a:t>
          </a:r>
        </a:p>
      </dgm:t>
    </dgm:pt>
    <dgm:pt modelId="{BA9F6F44-6335-4726-B278-5AA8E8B7124E}" type="parTrans" cxnId="{24ADB8CB-8FA9-4880-8123-217DCADC0CF2}">
      <dgm:prSet/>
      <dgm:spPr/>
      <dgm:t>
        <a:bodyPr/>
        <a:lstStyle/>
        <a:p>
          <a:endParaRPr lang="fr-FR"/>
        </a:p>
      </dgm:t>
    </dgm:pt>
    <dgm:pt modelId="{2F6D2583-0324-4E19-8AE7-2EE6D1F79E45}" type="sibTrans" cxnId="{24ADB8CB-8FA9-4880-8123-217DCADC0CF2}">
      <dgm:prSet/>
      <dgm:spPr/>
      <dgm:t>
        <a:bodyPr/>
        <a:lstStyle/>
        <a:p>
          <a:endParaRPr lang="fr-FR"/>
        </a:p>
      </dgm:t>
    </dgm:pt>
    <dgm:pt modelId="{31DE2E44-020F-43E2-BDAC-8D361330F8FD}">
      <dgm:prSet phldrT="[Texte]" custT="1"/>
      <dgm:spPr/>
      <dgm:t>
        <a:bodyPr/>
        <a:lstStyle/>
        <a:p>
          <a:r>
            <a:rPr lang="fr-FR" sz="1400" b="1" dirty="0"/>
            <a:t>Identification</a:t>
          </a:r>
        </a:p>
      </dgm:t>
    </dgm:pt>
    <dgm:pt modelId="{CA1958B3-9D08-40EF-A7D5-BF034C72C283}" type="parTrans" cxnId="{E17103F2-7436-4CC6-B8C6-864B0A56EC4A}">
      <dgm:prSet/>
      <dgm:spPr/>
      <dgm:t>
        <a:bodyPr/>
        <a:lstStyle/>
        <a:p>
          <a:endParaRPr lang="fr-FR"/>
        </a:p>
      </dgm:t>
    </dgm:pt>
    <dgm:pt modelId="{1623A38B-2BF5-4966-A6E5-A797BC2A1AFD}" type="sibTrans" cxnId="{E17103F2-7436-4CC6-B8C6-864B0A56EC4A}">
      <dgm:prSet/>
      <dgm:spPr/>
      <dgm:t>
        <a:bodyPr/>
        <a:lstStyle/>
        <a:p>
          <a:endParaRPr lang="fr-FR"/>
        </a:p>
      </dgm:t>
    </dgm:pt>
    <dgm:pt modelId="{85818AAE-CAA3-445F-8DD4-0FB9F05FE705}">
      <dgm:prSet phldrT="[Texte]" custT="1"/>
      <dgm:spPr>
        <a:solidFill>
          <a:srgbClr val="EAD3CE">
            <a:alpha val="90000"/>
          </a:srgbClr>
        </a:solidFill>
      </dgm:spPr>
      <dgm:t>
        <a:bodyPr/>
        <a:lstStyle/>
        <a:p>
          <a:r>
            <a:rPr lang="fr-FR" sz="1800" dirty="0"/>
            <a:t>Les personnes accompagnées </a:t>
          </a:r>
        </a:p>
      </dgm:t>
    </dgm:pt>
    <dgm:pt modelId="{6B8ADF37-19A1-4772-9976-D7FCA43C6C88}" type="parTrans" cxnId="{24916C59-5DBB-483F-8CF1-9EC33483BA0C}">
      <dgm:prSet/>
      <dgm:spPr/>
      <dgm:t>
        <a:bodyPr/>
        <a:lstStyle/>
        <a:p>
          <a:endParaRPr lang="fr-FR"/>
        </a:p>
      </dgm:t>
    </dgm:pt>
    <dgm:pt modelId="{AC748C5E-3F3D-4F17-B583-1AD3050E59A6}" type="sibTrans" cxnId="{24916C59-5DBB-483F-8CF1-9EC33483BA0C}">
      <dgm:prSet/>
      <dgm:spPr/>
      <dgm:t>
        <a:bodyPr/>
        <a:lstStyle/>
        <a:p>
          <a:endParaRPr lang="fr-FR"/>
        </a:p>
      </dgm:t>
    </dgm:pt>
    <dgm:pt modelId="{66A4A1CE-2006-4861-9823-6E84F36A1905}">
      <dgm:prSet phldrT="[Texte]" custT="1"/>
      <dgm:spPr/>
      <dgm:t>
        <a:bodyPr/>
        <a:lstStyle/>
        <a:p>
          <a:r>
            <a:rPr lang="fr-FR" sz="1400" b="1" dirty="0">
              <a:solidFill>
                <a:schemeClr val="bg1"/>
              </a:solidFill>
            </a:rPr>
            <a:t>Communication</a:t>
          </a:r>
        </a:p>
      </dgm:t>
    </dgm:pt>
    <dgm:pt modelId="{7CD6AA84-3C94-4566-AE84-1B5E1BA637E9}" type="parTrans" cxnId="{DC6775B4-50DF-452A-BE04-ACD124246899}">
      <dgm:prSet/>
      <dgm:spPr/>
      <dgm:t>
        <a:bodyPr/>
        <a:lstStyle/>
        <a:p>
          <a:endParaRPr lang="fr-FR"/>
        </a:p>
      </dgm:t>
    </dgm:pt>
    <dgm:pt modelId="{D0455048-98E5-4C5E-ABA8-DF368BD87873}" type="sibTrans" cxnId="{DC6775B4-50DF-452A-BE04-ACD124246899}">
      <dgm:prSet/>
      <dgm:spPr/>
      <dgm:t>
        <a:bodyPr/>
        <a:lstStyle/>
        <a:p>
          <a:endParaRPr lang="fr-FR"/>
        </a:p>
      </dgm:t>
    </dgm:pt>
    <dgm:pt modelId="{7F056D61-2BDD-4915-9147-7AA50C24AF96}">
      <dgm:prSet phldrT="[Texte]" custT="1"/>
      <dgm:spPr>
        <a:solidFill>
          <a:srgbClr val="EAD3CE">
            <a:alpha val="90000"/>
          </a:srgbClr>
        </a:solidFill>
      </dgm:spPr>
      <dgm:t>
        <a:bodyPr/>
        <a:lstStyle/>
        <a:p>
          <a:r>
            <a:rPr lang="fr-FR" sz="1800" dirty="0"/>
            <a:t>Les professionnels</a:t>
          </a:r>
        </a:p>
      </dgm:t>
    </dgm:pt>
    <dgm:pt modelId="{E5341141-9092-4987-BCED-24A697733ED7}" type="parTrans" cxnId="{F7EB8B3E-2AD7-44CF-A070-749B2A0AAC6C}">
      <dgm:prSet/>
      <dgm:spPr/>
      <dgm:t>
        <a:bodyPr/>
        <a:lstStyle/>
        <a:p>
          <a:endParaRPr lang="fr-FR"/>
        </a:p>
      </dgm:t>
    </dgm:pt>
    <dgm:pt modelId="{F8052486-29F4-4604-848F-4D355E236CF6}" type="sibTrans" cxnId="{F7EB8B3E-2AD7-44CF-A070-749B2A0AAC6C}">
      <dgm:prSet/>
      <dgm:spPr/>
      <dgm:t>
        <a:bodyPr/>
        <a:lstStyle/>
        <a:p>
          <a:endParaRPr lang="fr-FR"/>
        </a:p>
      </dgm:t>
    </dgm:pt>
    <dgm:pt modelId="{7949515E-C405-4434-B0F5-776CCEC3C37C}">
      <dgm:prSet phldrT="[Texte]" custT="1"/>
      <dgm:spPr>
        <a:solidFill>
          <a:srgbClr val="EAD3CE">
            <a:alpha val="90000"/>
          </a:srgbClr>
        </a:solidFill>
      </dgm:spPr>
      <dgm:t>
        <a:bodyPr/>
        <a:lstStyle/>
        <a:p>
          <a:r>
            <a:rPr lang="fr-FR" sz="1800" dirty="0"/>
            <a:t>Un lieu adapté</a:t>
          </a:r>
        </a:p>
      </dgm:t>
    </dgm:pt>
    <dgm:pt modelId="{7A38930C-2CE7-4A7D-83ED-48BEC5441BF4}" type="parTrans" cxnId="{CB02AB21-7769-4B32-86E6-84204E326907}">
      <dgm:prSet/>
      <dgm:spPr/>
      <dgm:t>
        <a:bodyPr/>
        <a:lstStyle/>
        <a:p>
          <a:endParaRPr lang="fr-FR"/>
        </a:p>
      </dgm:t>
    </dgm:pt>
    <dgm:pt modelId="{092AF198-EB14-46E4-BD9D-8304702223C4}" type="sibTrans" cxnId="{CB02AB21-7769-4B32-86E6-84204E326907}">
      <dgm:prSet/>
      <dgm:spPr/>
      <dgm:t>
        <a:bodyPr/>
        <a:lstStyle/>
        <a:p>
          <a:endParaRPr lang="fr-FR"/>
        </a:p>
      </dgm:t>
    </dgm:pt>
    <dgm:pt modelId="{9F1FAF32-1C09-405B-B528-17BFE388510D}">
      <dgm:prSet custT="1"/>
      <dgm:spPr>
        <a:solidFill>
          <a:schemeClr val="bg2">
            <a:lumMod val="90000"/>
            <a:alpha val="90000"/>
          </a:schemeClr>
        </a:solidFill>
      </dgm:spPr>
      <dgm:t>
        <a:bodyPr/>
        <a:lstStyle/>
        <a:p>
          <a:pPr algn="l"/>
          <a:r>
            <a:rPr lang="fr-FR" sz="1800" dirty="0"/>
            <a:t>De tous les éléments utiles aux intervenants</a:t>
          </a:r>
        </a:p>
      </dgm:t>
    </dgm:pt>
    <dgm:pt modelId="{7823E320-9C73-47BD-9983-1054462A5AF1}" type="parTrans" cxnId="{E8FEA6B5-11B3-4FC7-BC7C-82163BB8BA25}">
      <dgm:prSet/>
      <dgm:spPr/>
      <dgm:t>
        <a:bodyPr/>
        <a:lstStyle/>
        <a:p>
          <a:endParaRPr lang="fr-FR"/>
        </a:p>
      </dgm:t>
    </dgm:pt>
    <dgm:pt modelId="{DC6BB54D-D0D7-4793-B686-1FE4B64868E5}" type="sibTrans" cxnId="{E8FEA6B5-11B3-4FC7-BC7C-82163BB8BA25}">
      <dgm:prSet/>
      <dgm:spPr/>
      <dgm:t>
        <a:bodyPr/>
        <a:lstStyle/>
        <a:p>
          <a:endParaRPr lang="fr-FR"/>
        </a:p>
      </dgm:t>
    </dgm:pt>
    <dgm:pt modelId="{5A07B56E-18FE-44A2-B5C9-9C2850129B19}">
      <dgm:prSet phldrT="[Texte]" custT="1"/>
      <dgm:spPr>
        <a:solidFill>
          <a:schemeClr val="accent2">
            <a:lumMod val="40000"/>
            <a:lumOff val="60000"/>
            <a:alpha val="90000"/>
          </a:schemeClr>
        </a:solidFill>
      </dgm:spPr>
      <dgm:t>
        <a:bodyPr/>
        <a:lstStyle/>
        <a:p>
          <a:r>
            <a:rPr lang="fr-FR" sz="1800" dirty="0"/>
            <a:t>Réunion d’ouverture/Bilan de l’intervention</a:t>
          </a:r>
        </a:p>
      </dgm:t>
    </dgm:pt>
    <dgm:pt modelId="{E5204C9A-4D41-4CBB-A618-A0EFEA24DEFF}" type="sibTrans" cxnId="{88C1DCD1-BACD-402E-AD85-E733181B0700}">
      <dgm:prSet/>
      <dgm:spPr/>
      <dgm:t>
        <a:bodyPr/>
        <a:lstStyle/>
        <a:p>
          <a:endParaRPr lang="fr-FR"/>
        </a:p>
      </dgm:t>
    </dgm:pt>
    <dgm:pt modelId="{B15D6E07-DF60-4573-8423-BDE47AE91DFB}" type="parTrans" cxnId="{88C1DCD1-BACD-402E-AD85-E733181B0700}">
      <dgm:prSet/>
      <dgm:spPr/>
      <dgm:t>
        <a:bodyPr/>
        <a:lstStyle/>
        <a:p>
          <a:endParaRPr lang="fr-FR"/>
        </a:p>
      </dgm:t>
    </dgm:pt>
    <dgm:pt modelId="{77BE7902-FADC-440E-A775-929984855DCC}">
      <dgm:prSet phldrT="[Texte]" custT="1"/>
      <dgm:spPr>
        <a:solidFill>
          <a:schemeClr val="accent2">
            <a:lumMod val="40000"/>
            <a:lumOff val="60000"/>
            <a:alpha val="90000"/>
          </a:schemeClr>
        </a:solidFill>
      </dgm:spPr>
      <dgm:t>
        <a:bodyPr/>
        <a:lstStyle/>
        <a:p>
          <a:r>
            <a:rPr lang="fr-FR" sz="1800" dirty="0"/>
            <a:t>Visite de la structure</a:t>
          </a:r>
        </a:p>
      </dgm:t>
    </dgm:pt>
    <dgm:pt modelId="{FF630708-DEBA-41C9-8CA0-54385F5611C5}" type="sibTrans" cxnId="{1DB550EC-CAB1-48F6-B8FA-D244B3401B7E}">
      <dgm:prSet/>
      <dgm:spPr/>
      <dgm:t>
        <a:bodyPr/>
        <a:lstStyle/>
        <a:p>
          <a:endParaRPr lang="fr-FR"/>
        </a:p>
      </dgm:t>
    </dgm:pt>
    <dgm:pt modelId="{8204C251-7E6C-4994-B44D-5392CA447AAA}" type="parTrans" cxnId="{1DB550EC-CAB1-48F6-B8FA-D244B3401B7E}">
      <dgm:prSet/>
      <dgm:spPr/>
      <dgm:t>
        <a:bodyPr/>
        <a:lstStyle/>
        <a:p>
          <a:endParaRPr lang="fr-FR"/>
        </a:p>
      </dgm:t>
    </dgm:pt>
    <dgm:pt modelId="{BA40385A-4354-469F-8840-C5229C9F9D89}">
      <dgm:prSet phldrT="[Texte]" custT="1"/>
      <dgm:spPr>
        <a:solidFill>
          <a:schemeClr val="accent2">
            <a:lumMod val="40000"/>
            <a:lumOff val="60000"/>
            <a:alpha val="90000"/>
          </a:schemeClr>
        </a:solidFill>
      </dgm:spPr>
      <dgm:t>
        <a:bodyPr/>
        <a:lstStyle/>
        <a:p>
          <a:r>
            <a:rPr lang="fr-FR" sz="1800" dirty="0"/>
            <a:t>Entretiens avec les personnes accompagnées, les professionnels et l’équipe de direction</a:t>
          </a:r>
        </a:p>
      </dgm:t>
    </dgm:pt>
    <dgm:pt modelId="{6AABF8AA-4FC2-4699-BF31-0B82FD1CC6D0}" type="sibTrans" cxnId="{A6BBE54E-F28F-41B9-A13C-0DFE26B632E8}">
      <dgm:prSet/>
      <dgm:spPr/>
      <dgm:t>
        <a:bodyPr/>
        <a:lstStyle/>
        <a:p>
          <a:endParaRPr lang="fr-FR"/>
        </a:p>
      </dgm:t>
    </dgm:pt>
    <dgm:pt modelId="{7A937146-8BCF-47DE-8CE8-69CA347CE71C}" type="parTrans" cxnId="{A6BBE54E-F28F-41B9-A13C-0DFE26B632E8}">
      <dgm:prSet/>
      <dgm:spPr/>
      <dgm:t>
        <a:bodyPr/>
        <a:lstStyle/>
        <a:p>
          <a:endParaRPr lang="fr-FR"/>
        </a:p>
      </dgm:t>
    </dgm:pt>
    <dgm:pt modelId="{E61DAE2F-B8D3-493C-9A0F-C9BA9CBC21EF}">
      <dgm:prSet phldrT="[Texte]" custT="1"/>
      <dgm:spPr>
        <a:solidFill>
          <a:schemeClr val="accent2">
            <a:lumMod val="40000"/>
            <a:lumOff val="60000"/>
            <a:alpha val="90000"/>
          </a:schemeClr>
        </a:solidFill>
      </dgm:spPr>
      <dgm:t>
        <a:bodyPr/>
        <a:lstStyle/>
        <a:p>
          <a:r>
            <a:rPr lang="fr-FR" sz="1800" dirty="0"/>
            <a:t>Consultations documentaires</a:t>
          </a:r>
        </a:p>
      </dgm:t>
    </dgm:pt>
    <dgm:pt modelId="{6C82C8AC-3626-49B2-8ED8-F428AE24F798}" type="sibTrans" cxnId="{95DD6462-6763-47F0-A4B0-57B839E3050D}">
      <dgm:prSet/>
      <dgm:spPr/>
      <dgm:t>
        <a:bodyPr/>
        <a:lstStyle/>
        <a:p>
          <a:endParaRPr lang="fr-FR"/>
        </a:p>
      </dgm:t>
    </dgm:pt>
    <dgm:pt modelId="{14A44528-4494-4716-8028-92D7D983375B}" type="parTrans" cxnId="{95DD6462-6763-47F0-A4B0-57B839E3050D}">
      <dgm:prSet/>
      <dgm:spPr/>
      <dgm:t>
        <a:bodyPr/>
        <a:lstStyle/>
        <a:p>
          <a:endParaRPr lang="fr-FR"/>
        </a:p>
      </dgm:t>
    </dgm:pt>
    <dgm:pt modelId="{3071D7A8-3E31-41BD-B158-BD6995519627}">
      <dgm:prSet phldrT="[Texte]" custT="1"/>
      <dgm:spPr>
        <a:solidFill>
          <a:schemeClr val="accent2">
            <a:lumMod val="40000"/>
            <a:lumOff val="60000"/>
            <a:alpha val="90000"/>
          </a:schemeClr>
        </a:solidFill>
      </dgm:spPr>
      <dgm:t>
        <a:bodyPr/>
        <a:lstStyle/>
        <a:p>
          <a:r>
            <a:rPr lang="fr-FR" sz="1800" dirty="0"/>
            <a:t>CR fin de journée/points d’organisation</a:t>
          </a:r>
        </a:p>
      </dgm:t>
    </dgm:pt>
    <dgm:pt modelId="{ABDE8BE3-E19A-4FBF-8793-4EA59FB3D786}" type="sibTrans" cxnId="{7844B7CC-A27C-4F5E-8FA7-372808CBCBDD}">
      <dgm:prSet/>
      <dgm:spPr/>
      <dgm:t>
        <a:bodyPr/>
        <a:lstStyle/>
        <a:p>
          <a:endParaRPr lang="fr-FR"/>
        </a:p>
      </dgm:t>
    </dgm:pt>
    <dgm:pt modelId="{1A1FDC55-464B-4563-918C-314DA34731D3}" type="parTrans" cxnId="{7844B7CC-A27C-4F5E-8FA7-372808CBCBDD}">
      <dgm:prSet/>
      <dgm:spPr/>
      <dgm:t>
        <a:bodyPr/>
        <a:lstStyle/>
        <a:p>
          <a:endParaRPr lang="fr-FR"/>
        </a:p>
      </dgm:t>
    </dgm:pt>
    <dgm:pt modelId="{22CA1AEE-82F7-4557-982A-845C92E58BBD}" type="pres">
      <dgm:prSet presAssocID="{422A04B4-11D1-4372-A2D4-FA1FBE90CCF5}" presName="linearFlow" presStyleCnt="0">
        <dgm:presLayoutVars>
          <dgm:dir/>
          <dgm:animLvl val="lvl"/>
          <dgm:resizeHandles val="exact"/>
        </dgm:presLayoutVars>
      </dgm:prSet>
      <dgm:spPr/>
    </dgm:pt>
    <dgm:pt modelId="{35964272-881E-4584-BCE8-E53D242CAD5F}" type="pres">
      <dgm:prSet presAssocID="{B19F3C22-3608-4AB0-82A4-0545E7F775AC}" presName="composite" presStyleCnt="0"/>
      <dgm:spPr/>
    </dgm:pt>
    <dgm:pt modelId="{EBC136E8-F985-421D-AC53-6EA9E3A6F342}" type="pres">
      <dgm:prSet presAssocID="{B19F3C22-3608-4AB0-82A4-0545E7F775AC}" presName="parentText" presStyleLbl="alignNode1" presStyleIdx="0" presStyleCnt="3" custScaleX="91080" custScaleY="99973" custLinFactNeighborX="48" custLinFactNeighborY="-8768">
        <dgm:presLayoutVars>
          <dgm:chMax val="1"/>
          <dgm:bulletEnabled val="1"/>
        </dgm:presLayoutVars>
      </dgm:prSet>
      <dgm:spPr/>
    </dgm:pt>
    <dgm:pt modelId="{5DC8DA96-A293-40F0-A12A-92E4E5B799D1}" type="pres">
      <dgm:prSet presAssocID="{B19F3C22-3608-4AB0-82A4-0545E7F775AC}" presName="descendantText" presStyleLbl="alignAcc1" presStyleIdx="0" presStyleCnt="3" custScaleX="101349" custScaleY="109167" custLinFactNeighborX="37" custLinFactNeighborY="-7836">
        <dgm:presLayoutVars>
          <dgm:bulletEnabled val="1"/>
        </dgm:presLayoutVars>
      </dgm:prSet>
      <dgm:spPr/>
    </dgm:pt>
    <dgm:pt modelId="{999FF061-0F51-4BC3-A416-C52E110135AA}" type="pres">
      <dgm:prSet presAssocID="{2F6D2583-0324-4E19-8AE7-2EE6D1F79E45}" presName="sp" presStyleCnt="0"/>
      <dgm:spPr/>
    </dgm:pt>
    <dgm:pt modelId="{04707B1D-6DD6-4137-82A9-5FEAE47E2EAE}" type="pres">
      <dgm:prSet presAssocID="{31DE2E44-020F-43E2-BDAC-8D361330F8FD}" presName="composite" presStyleCnt="0"/>
      <dgm:spPr/>
    </dgm:pt>
    <dgm:pt modelId="{E60101F4-2C47-4D7D-9C01-57060FDAEFA0}" type="pres">
      <dgm:prSet presAssocID="{31DE2E44-020F-43E2-BDAC-8D361330F8FD}" presName="parentText" presStyleLbl="alignNode1" presStyleIdx="1" presStyleCnt="3" custLinFactNeighborY="0">
        <dgm:presLayoutVars>
          <dgm:chMax val="1"/>
          <dgm:bulletEnabled val="1"/>
        </dgm:presLayoutVars>
      </dgm:prSet>
      <dgm:spPr/>
    </dgm:pt>
    <dgm:pt modelId="{BA0FC05B-E784-4D02-BCD4-73D030F2CA74}" type="pres">
      <dgm:prSet presAssocID="{31DE2E44-020F-43E2-BDAC-8D361330F8FD}" presName="descendantText" presStyleLbl="alignAcc1" presStyleIdx="1" presStyleCnt="3" custLinFactNeighborX="33" custLinFactNeighborY="853">
        <dgm:presLayoutVars>
          <dgm:bulletEnabled val="1"/>
        </dgm:presLayoutVars>
      </dgm:prSet>
      <dgm:spPr/>
    </dgm:pt>
    <dgm:pt modelId="{AD12A05B-911D-4458-A4C4-E51A2D4C0951}" type="pres">
      <dgm:prSet presAssocID="{1623A38B-2BF5-4966-A6E5-A797BC2A1AFD}" presName="sp" presStyleCnt="0"/>
      <dgm:spPr/>
    </dgm:pt>
    <dgm:pt modelId="{032794D1-2417-4819-8E32-D5D57DAE9941}" type="pres">
      <dgm:prSet presAssocID="{66A4A1CE-2006-4861-9823-6E84F36A1905}" presName="composite" presStyleCnt="0"/>
      <dgm:spPr/>
    </dgm:pt>
    <dgm:pt modelId="{531B4623-2345-4C4E-BAB6-634ACDB077B9}" type="pres">
      <dgm:prSet presAssocID="{66A4A1CE-2006-4861-9823-6E84F36A1905}" presName="parentText" presStyleLbl="alignNode1" presStyleIdx="2" presStyleCnt="3" custLinFactNeighborX="-1579" custLinFactNeighborY="3293">
        <dgm:presLayoutVars>
          <dgm:chMax val="1"/>
          <dgm:bulletEnabled val="1"/>
        </dgm:presLayoutVars>
      </dgm:prSet>
      <dgm:spPr/>
    </dgm:pt>
    <dgm:pt modelId="{863A65E6-D071-4D32-BB8D-DE0326D7683C}" type="pres">
      <dgm:prSet presAssocID="{66A4A1CE-2006-4861-9823-6E84F36A1905}" presName="descendantText" presStyleLbl="alignAcc1" presStyleIdx="2" presStyleCnt="3" custLinFactNeighborX="34" custLinFactNeighborY="-570">
        <dgm:presLayoutVars>
          <dgm:bulletEnabled val="1"/>
        </dgm:presLayoutVars>
      </dgm:prSet>
      <dgm:spPr/>
    </dgm:pt>
  </dgm:ptLst>
  <dgm:cxnLst>
    <dgm:cxn modelId="{05928E05-1342-42B2-8B65-C95C1B403EA1}" type="presOf" srcId="{3071D7A8-3E31-41BD-B158-BD6995519627}" destId="{5DC8DA96-A293-40F0-A12A-92E4E5B799D1}" srcOrd="0" destOrd="4" presId="urn:microsoft.com/office/officeart/2005/8/layout/chevron2"/>
    <dgm:cxn modelId="{5A729218-002E-4A7D-8E02-1018F34ED571}" type="presOf" srcId="{5A07B56E-18FE-44A2-B5C9-9C2850129B19}" destId="{5DC8DA96-A293-40F0-A12A-92E4E5B799D1}" srcOrd="0" destOrd="0" presId="urn:microsoft.com/office/officeart/2005/8/layout/chevron2"/>
    <dgm:cxn modelId="{CB02AB21-7769-4B32-86E6-84204E326907}" srcId="{31DE2E44-020F-43E2-BDAC-8D361330F8FD}" destId="{7949515E-C405-4434-B0F5-776CCEC3C37C}" srcOrd="2" destOrd="0" parTransId="{7A38930C-2CE7-4A7D-83ED-48BEC5441BF4}" sibTransId="{092AF198-EB14-46E4-BD9D-8304702223C4}"/>
    <dgm:cxn modelId="{F7EB8B3E-2AD7-44CF-A070-749B2A0AAC6C}" srcId="{31DE2E44-020F-43E2-BDAC-8D361330F8FD}" destId="{7F056D61-2BDD-4915-9147-7AA50C24AF96}" srcOrd="1" destOrd="0" parTransId="{E5341141-9092-4987-BCED-24A697733ED7}" sibTransId="{F8052486-29F4-4604-848F-4D355E236CF6}"/>
    <dgm:cxn modelId="{95DD6462-6763-47F0-A4B0-57B839E3050D}" srcId="{B19F3C22-3608-4AB0-82A4-0545E7F775AC}" destId="{E61DAE2F-B8D3-493C-9A0F-C9BA9CBC21EF}" srcOrd="3" destOrd="0" parTransId="{14A44528-4494-4716-8028-92D7D983375B}" sibTransId="{6C82C8AC-3626-49B2-8ED8-F428AE24F798}"/>
    <dgm:cxn modelId="{F44A2964-08C7-4242-8FCB-9B67167B3144}" type="presOf" srcId="{7F056D61-2BDD-4915-9147-7AA50C24AF96}" destId="{BA0FC05B-E784-4D02-BCD4-73D030F2CA74}" srcOrd="0" destOrd="1" presId="urn:microsoft.com/office/officeart/2005/8/layout/chevron2"/>
    <dgm:cxn modelId="{86C27E67-8A27-40D3-B346-28235570301C}" type="presOf" srcId="{31DE2E44-020F-43E2-BDAC-8D361330F8FD}" destId="{E60101F4-2C47-4D7D-9C01-57060FDAEFA0}" srcOrd="0" destOrd="0" presId="urn:microsoft.com/office/officeart/2005/8/layout/chevron2"/>
    <dgm:cxn modelId="{12337E48-128C-4E94-B952-FAC46559FADB}" type="presOf" srcId="{7949515E-C405-4434-B0F5-776CCEC3C37C}" destId="{BA0FC05B-E784-4D02-BCD4-73D030F2CA74}" srcOrd="0" destOrd="2" presId="urn:microsoft.com/office/officeart/2005/8/layout/chevron2"/>
    <dgm:cxn modelId="{A6BBE54E-F28F-41B9-A13C-0DFE26B632E8}" srcId="{B19F3C22-3608-4AB0-82A4-0545E7F775AC}" destId="{BA40385A-4354-469F-8840-C5229C9F9D89}" srcOrd="2" destOrd="0" parTransId="{7A937146-8BCF-47DE-8CE8-69CA347CE71C}" sibTransId="{6AABF8AA-4FC2-4699-BF31-0B82FD1CC6D0}"/>
    <dgm:cxn modelId="{24916C59-5DBB-483F-8CF1-9EC33483BA0C}" srcId="{31DE2E44-020F-43E2-BDAC-8D361330F8FD}" destId="{85818AAE-CAA3-445F-8DD4-0FB9F05FE705}" srcOrd="0" destOrd="0" parTransId="{6B8ADF37-19A1-4772-9976-D7FCA43C6C88}" sibTransId="{AC748C5E-3F3D-4F17-B583-1AD3050E59A6}"/>
    <dgm:cxn modelId="{35C4B65A-F62E-4C80-9840-F9F5DD36A6CA}" type="presOf" srcId="{85818AAE-CAA3-445F-8DD4-0FB9F05FE705}" destId="{BA0FC05B-E784-4D02-BCD4-73D030F2CA74}" srcOrd="0" destOrd="0" presId="urn:microsoft.com/office/officeart/2005/8/layout/chevron2"/>
    <dgm:cxn modelId="{FB66EB86-AFA8-4DF7-B3FA-98BA00EDF4CD}" type="presOf" srcId="{B19F3C22-3608-4AB0-82A4-0545E7F775AC}" destId="{EBC136E8-F985-421D-AC53-6EA9E3A6F342}" srcOrd="0" destOrd="0" presId="urn:microsoft.com/office/officeart/2005/8/layout/chevron2"/>
    <dgm:cxn modelId="{66D2BE8F-A0A8-484F-94AF-CC6D1ACC6A73}" type="presOf" srcId="{422A04B4-11D1-4372-A2D4-FA1FBE90CCF5}" destId="{22CA1AEE-82F7-4557-982A-845C92E58BBD}" srcOrd="0" destOrd="0" presId="urn:microsoft.com/office/officeart/2005/8/layout/chevron2"/>
    <dgm:cxn modelId="{52DD6996-78B5-427E-88EA-F44E0A0E879B}" type="presOf" srcId="{66A4A1CE-2006-4861-9823-6E84F36A1905}" destId="{531B4623-2345-4C4E-BAB6-634ACDB077B9}" srcOrd="0" destOrd="0" presId="urn:microsoft.com/office/officeart/2005/8/layout/chevron2"/>
    <dgm:cxn modelId="{9608B1AB-7891-49D2-8CFD-C1D97F9C4111}" type="presOf" srcId="{BA40385A-4354-469F-8840-C5229C9F9D89}" destId="{5DC8DA96-A293-40F0-A12A-92E4E5B799D1}" srcOrd="0" destOrd="2" presId="urn:microsoft.com/office/officeart/2005/8/layout/chevron2"/>
    <dgm:cxn modelId="{DC6775B4-50DF-452A-BE04-ACD124246899}" srcId="{422A04B4-11D1-4372-A2D4-FA1FBE90CCF5}" destId="{66A4A1CE-2006-4861-9823-6E84F36A1905}" srcOrd="2" destOrd="0" parTransId="{7CD6AA84-3C94-4566-AE84-1B5E1BA637E9}" sibTransId="{D0455048-98E5-4C5E-ABA8-DF368BD87873}"/>
    <dgm:cxn modelId="{E8FEA6B5-11B3-4FC7-BC7C-82163BB8BA25}" srcId="{66A4A1CE-2006-4861-9823-6E84F36A1905}" destId="{9F1FAF32-1C09-405B-B528-17BFE388510D}" srcOrd="0" destOrd="0" parTransId="{7823E320-9C73-47BD-9983-1054462A5AF1}" sibTransId="{DC6BB54D-D0D7-4793-B686-1FE4B64868E5}"/>
    <dgm:cxn modelId="{F7451AB6-D6D6-49EB-898C-CAC05BE37FFE}" type="presOf" srcId="{9F1FAF32-1C09-405B-B528-17BFE388510D}" destId="{863A65E6-D071-4D32-BB8D-DE0326D7683C}" srcOrd="0" destOrd="0" presId="urn:microsoft.com/office/officeart/2005/8/layout/chevron2"/>
    <dgm:cxn modelId="{24ADB8CB-8FA9-4880-8123-217DCADC0CF2}" srcId="{422A04B4-11D1-4372-A2D4-FA1FBE90CCF5}" destId="{B19F3C22-3608-4AB0-82A4-0545E7F775AC}" srcOrd="0" destOrd="0" parTransId="{BA9F6F44-6335-4726-B278-5AA8E8B7124E}" sibTransId="{2F6D2583-0324-4E19-8AE7-2EE6D1F79E45}"/>
    <dgm:cxn modelId="{7844B7CC-A27C-4F5E-8FA7-372808CBCBDD}" srcId="{B19F3C22-3608-4AB0-82A4-0545E7F775AC}" destId="{3071D7A8-3E31-41BD-B158-BD6995519627}" srcOrd="4" destOrd="0" parTransId="{1A1FDC55-464B-4563-918C-314DA34731D3}" sibTransId="{ABDE8BE3-E19A-4FBF-8793-4EA59FB3D786}"/>
    <dgm:cxn modelId="{88C1DCD1-BACD-402E-AD85-E733181B0700}" srcId="{B19F3C22-3608-4AB0-82A4-0545E7F775AC}" destId="{5A07B56E-18FE-44A2-B5C9-9C2850129B19}" srcOrd="0" destOrd="0" parTransId="{B15D6E07-DF60-4573-8423-BDE47AE91DFB}" sibTransId="{E5204C9A-4D41-4CBB-A618-A0EFEA24DEFF}"/>
    <dgm:cxn modelId="{0A71B9D2-D5A0-457B-9D6F-C9BAC729D239}" type="presOf" srcId="{E61DAE2F-B8D3-493C-9A0F-C9BA9CBC21EF}" destId="{5DC8DA96-A293-40F0-A12A-92E4E5B799D1}" srcOrd="0" destOrd="3" presId="urn:microsoft.com/office/officeart/2005/8/layout/chevron2"/>
    <dgm:cxn modelId="{C78BDCDB-AD39-49E9-9506-2E3A943778DD}" type="presOf" srcId="{77BE7902-FADC-440E-A775-929984855DCC}" destId="{5DC8DA96-A293-40F0-A12A-92E4E5B799D1}" srcOrd="0" destOrd="1" presId="urn:microsoft.com/office/officeart/2005/8/layout/chevron2"/>
    <dgm:cxn modelId="{1DB550EC-CAB1-48F6-B8FA-D244B3401B7E}" srcId="{B19F3C22-3608-4AB0-82A4-0545E7F775AC}" destId="{77BE7902-FADC-440E-A775-929984855DCC}" srcOrd="1" destOrd="0" parTransId="{8204C251-7E6C-4994-B44D-5392CA447AAA}" sibTransId="{FF630708-DEBA-41C9-8CA0-54385F5611C5}"/>
    <dgm:cxn modelId="{E17103F2-7436-4CC6-B8C6-864B0A56EC4A}" srcId="{422A04B4-11D1-4372-A2D4-FA1FBE90CCF5}" destId="{31DE2E44-020F-43E2-BDAC-8D361330F8FD}" srcOrd="1" destOrd="0" parTransId="{CA1958B3-9D08-40EF-A7D5-BF034C72C283}" sibTransId="{1623A38B-2BF5-4966-A6E5-A797BC2A1AFD}"/>
    <dgm:cxn modelId="{D21FC8D1-6F45-4A91-9A8A-81CE2D32FECA}" type="presParOf" srcId="{22CA1AEE-82F7-4557-982A-845C92E58BBD}" destId="{35964272-881E-4584-BCE8-E53D242CAD5F}" srcOrd="0" destOrd="0" presId="urn:microsoft.com/office/officeart/2005/8/layout/chevron2"/>
    <dgm:cxn modelId="{899DA4EF-46C7-4096-BD08-33E75FA8B342}" type="presParOf" srcId="{35964272-881E-4584-BCE8-E53D242CAD5F}" destId="{EBC136E8-F985-421D-AC53-6EA9E3A6F342}" srcOrd="0" destOrd="0" presId="urn:microsoft.com/office/officeart/2005/8/layout/chevron2"/>
    <dgm:cxn modelId="{AA1DCDA6-912A-439C-A5B2-BE6A62CC1C14}" type="presParOf" srcId="{35964272-881E-4584-BCE8-E53D242CAD5F}" destId="{5DC8DA96-A293-40F0-A12A-92E4E5B799D1}" srcOrd="1" destOrd="0" presId="urn:microsoft.com/office/officeart/2005/8/layout/chevron2"/>
    <dgm:cxn modelId="{BAFE0E26-1B4E-41EA-8FAF-864783D03BAB}" type="presParOf" srcId="{22CA1AEE-82F7-4557-982A-845C92E58BBD}" destId="{999FF061-0F51-4BC3-A416-C52E110135AA}" srcOrd="1" destOrd="0" presId="urn:microsoft.com/office/officeart/2005/8/layout/chevron2"/>
    <dgm:cxn modelId="{1B67C1F0-1FF1-4336-ADFD-956299FEBD53}" type="presParOf" srcId="{22CA1AEE-82F7-4557-982A-845C92E58BBD}" destId="{04707B1D-6DD6-4137-82A9-5FEAE47E2EAE}" srcOrd="2" destOrd="0" presId="urn:microsoft.com/office/officeart/2005/8/layout/chevron2"/>
    <dgm:cxn modelId="{B75DAAD1-8AB9-4807-B632-8C0A69C636C5}" type="presParOf" srcId="{04707B1D-6DD6-4137-82A9-5FEAE47E2EAE}" destId="{E60101F4-2C47-4D7D-9C01-57060FDAEFA0}" srcOrd="0" destOrd="0" presId="urn:microsoft.com/office/officeart/2005/8/layout/chevron2"/>
    <dgm:cxn modelId="{C8F51C07-5B74-4B30-A1DA-3F78FC25E9E4}" type="presParOf" srcId="{04707B1D-6DD6-4137-82A9-5FEAE47E2EAE}" destId="{BA0FC05B-E784-4D02-BCD4-73D030F2CA74}" srcOrd="1" destOrd="0" presId="urn:microsoft.com/office/officeart/2005/8/layout/chevron2"/>
    <dgm:cxn modelId="{B423AFC9-4B53-4AD6-B7A8-DC0DC593A95B}" type="presParOf" srcId="{22CA1AEE-82F7-4557-982A-845C92E58BBD}" destId="{AD12A05B-911D-4458-A4C4-E51A2D4C0951}" srcOrd="3" destOrd="0" presId="urn:microsoft.com/office/officeart/2005/8/layout/chevron2"/>
    <dgm:cxn modelId="{29DDC7C3-1587-4FDC-8A30-7D7FD48C3859}" type="presParOf" srcId="{22CA1AEE-82F7-4557-982A-845C92E58BBD}" destId="{032794D1-2417-4819-8E32-D5D57DAE9941}" srcOrd="4" destOrd="0" presId="urn:microsoft.com/office/officeart/2005/8/layout/chevron2"/>
    <dgm:cxn modelId="{6E443705-6C33-48B2-B3E3-BFABC4B26675}" type="presParOf" srcId="{032794D1-2417-4819-8E32-D5D57DAE9941}" destId="{531B4623-2345-4C4E-BAB6-634ACDB077B9}" srcOrd="0" destOrd="0" presId="urn:microsoft.com/office/officeart/2005/8/layout/chevron2"/>
    <dgm:cxn modelId="{F362D76C-AD33-4170-84DE-7F8E137F263A}" type="presParOf" srcId="{032794D1-2417-4819-8E32-D5D57DAE9941}" destId="{863A65E6-D071-4D32-BB8D-DE0326D7683C}" srcOrd="1" destOrd="0" presId="urn:microsoft.com/office/officeart/2005/8/layout/chevron2"/>
  </dgm:cxnLst>
  <dgm:bg>
    <a:solidFill>
      <a:srgbClr val="FCEEE4"/>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9E5796-C546-4E3A-9543-1963069838B2}">
      <dsp:nvSpPr>
        <dsp:cNvPr id="0" name=""/>
        <dsp:cNvSpPr/>
      </dsp:nvSpPr>
      <dsp:spPr>
        <a:xfrm>
          <a:off x="655368" y="1586967"/>
          <a:ext cx="4244593" cy="4162705"/>
        </a:xfrm>
        <a:prstGeom prst="gear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fr-FR" sz="2400" b="1" kern="1200" dirty="0"/>
            <a:t>Une évaluation quinquennale réalisée par un organisme accrédité</a:t>
          </a:r>
        </a:p>
      </dsp:txBody>
      <dsp:txXfrm>
        <a:off x="1502600" y="2562061"/>
        <a:ext cx="2550129" cy="2139716"/>
      </dsp:txXfrm>
    </dsp:sp>
    <dsp:sp modelId="{D7DEAAB9-05E3-4955-BD60-D1099CCFB4E1}">
      <dsp:nvSpPr>
        <dsp:cNvPr id="0" name=""/>
        <dsp:cNvSpPr/>
      </dsp:nvSpPr>
      <dsp:spPr>
        <a:xfrm rot="805796">
          <a:off x="4171450" y="3302549"/>
          <a:ext cx="3335319" cy="3197034"/>
        </a:xfrm>
        <a:prstGeom prst="gear6">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r-FR" sz="2000" b="1" kern="1200" dirty="0"/>
            <a:t>Une démarche d’amélioration continue de la qualité</a:t>
          </a:r>
        </a:p>
      </dsp:txBody>
      <dsp:txXfrm>
        <a:off x="4996414" y="4112276"/>
        <a:ext cx="1685391" cy="1577580"/>
      </dsp:txXfrm>
    </dsp:sp>
    <dsp:sp modelId="{03166837-14AE-4DE3-866E-FA208A5BB84F}">
      <dsp:nvSpPr>
        <dsp:cNvPr id="0" name=""/>
        <dsp:cNvSpPr/>
      </dsp:nvSpPr>
      <dsp:spPr>
        <a:xfrm rot="675829">
          <a:off x="4373182" y="1435393"/>
          <a:ext cx="2406434" cy="2258952"/>
        </a:xfrm>
        <a:prstGeom prst="gear6">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fr-FR" sz="2400" b="0" kern="1200" dirty="0"/>
            <a:t>Associée à</a:t>
          </a:r>
        </a:p>
      </dsp:txBody>
      <dsp:txXfrm rot="900000">
        <a:off x="4909731" y="1922100"/>
        <a:ext cx="1333336" cy="1285538"/>
      </dsp:txXfrm>
    </dsp:sp>
    <dsp:sp modelId="{286E6A98-C89B-4768-815D-DDF0A8468085}">
      <dsp:nvSpPr>
        <dsp:cNvPr id="0" name=""/>
        <dsp:cNvSpPr/>
      </dsp:nvSpPr>
      <dsp:spPr>
        <a:xfrm rot="16963594">
          <a:off x="510375" y="658629"/>
          <a:ext cx="4401426" cy="4638193"/>
        </a:xfrm>
        <a:prstGeom prst="circularArrow">
          <a:avLst>
            <a:gd name="adj1" fmla="val 4688"/>
            <a:gd name="adj2" fmla="val 299029"/>
            <a:gd name="adj3" fmla="val 2556740"/>
            <a:gd name="adj4" fmla="val 15776484"/>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4928F18-3F02-47EF-950C-AE3CA06D91DD}">
      <dsp:nvSpPr>
        <dsp:cNvPr id="0" name=""/>
        <dsp:cNvSpPr/>
      </dsp:nvSpPr>
      <dsp:spPr>
        <a:xfrm rot="8310880">
          <a:off x="3851850" y="910045"/>
          <a:ext cx="3507866" cy="3507866"/>
        </a:xfrm>
        <a:prstGeom prst="leftCircularArrow">
          <a:avLst>
            <a:gd name="adj1" fmla="val 6452"/>
            <a:gd name="adj2" fmla="val 429999"/>
            <a:gd name="adj3" fmla="val 10489124"/>
            <a:gd name="adj4" fmla="val 14837806"/>
            <a:gd name="adj5" fmla="val 7527"/>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C29A1AF-5308-4FE0-860B-CEFE81149D28}">
      <dsp:nvSpPr>
        <dsp:cNvPr id="0" name=""/>
        <dsp:cNvSpPr/>
      </dsp:nvSpPr>
      <dsp:spPr>
        <a:xfrm rot="14392115">
          <a:off x="1378224" y="2665060"/>
          <a:ext cx="3807224" cy="3782186"/>
        </a:xfrm>
        <a:prstGeom prst="circularArrow">
          <a:avLst>
            <a:gd name="adj1" fmla="val 5984"/>
            <a:gd name="adj2" fmla="val 394124"/>
            <a:gd name="adj3" fmla="val 13313824"/>
            <a:gd name="adj4" fmla="val 10508221"/>
            <a:gd name="adj5" fmla="val 6981"/>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68DE96-94C7-4DC5-9B40-D41B5CA9113C}">
      <dsp:nvSpPr>
        <dsp:cNvPr id="0" name=""/>
        <dsp:cNvSpPr/>
      </dsp:nvSpPr>
      <dsp:spPr>
        <a:xfrm>
          <a:off x="0" y="168896"/>
          <a:ext cx="8756073" cy="996559"/>
        </a:xfrm>
        <a:prstGeom prst="roundRect">
          <a:avLst/>
        </a:prstGeom>
        <a:solidFill>
          <a:srgbClr val="C37F6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b="1" kern="1200" dirty="0"/>
            <a:t>Evaluation quinquennale + Démarche amélioration continue de la qualité</a:t>
          </a:r>
        </a:p>
      </dsp:txBody>
      <dsp:txXfrm>
        <a:off x="48648" y="217544"/>
        <a:ext cx="8658777" cy="899263"/>
      </dsp:txXfrm>
    </dsp:sp>
    <dsp:sp modelId="{D9A7062E-0905-45C6-95E1-CCFE848F74E0}">
      <dsp:nvSpPr>
        <dsp:cNvPr id="0" name=""/>
        <dsp:cNvSpPr/>
      </dsp:nvSpPr>
      <dsp:spPr>
        <a:xfrm>
          <a:off x="0" y="1053747"/>
          <a:ext cx="8756073" cy="1189681"/>
        </a:xfrm>
        <a:prstGeom prst="rect">
          <a:avLst/>
        </a:prstGeom>
        <a:solidFill>
          <a:srgbClr val="D29E92"/>
        </a:solidFill>
        <a:ln>
          <a:noFill/>
        </a:ln>
        <a:effectLst/>
      </dsp:spPr>
      <dsp:style>
        <a:lnRef idx="0">
          <a:scrgbClr r="0" g="0" b="0"/>
        </a:lnRef>
        <a:fillRef idx="0">
          <a:scrgbClr r="0" g="0" b="0"/>
        </a:fillRef>
        <a:effectRef idx="0">
          <a:scrgbClr r="0" g="0" b="0"/>
        </a:effectRef>
        <a:fontRef idx="minor"/>
      </dsp:style>
      <dsp:txBody>
        <a:bodyPr spcFirstLastPara="0" vert="horz" wrap="square" lIns="278005" tIns="22860" rIns="128016" bIns="22860" numCol="1" spcCol="1270" anchor="t" anchorCtr="0">
          <a:noAutofit/>
        </a:bodyPr>
        <a:lstStyle/>
        <a:p>
          <a:pPr marL="171450" lvl="1" indent="-171450" algn="l" defTabSz="800100">
            <a:lnSpc>
              <a:spcPct val="90000"/>
            </a:lnSpc>
            <a:spcBef>
              <a:spcPct val="0"/>
            </a:spcBef>
            <a:spcAft>
              <a:spcPct val="20000"/>
            </a:spcAft>
            <a:buChar char="•"/>
          </a:pPr>
          <a:endParaRPr lang="fr-FR" sz="1800" kern="1200" dirty="0"/>
        </a:p>
        <a:p>
          <a:pPr marL="228600" lvl="1" indent="-228600" algn="l" defTabSz="1066800">
            <a:lnSpc>
              <a:spcPct val="90000"/>
            </a:lnSpc>
            <a:spcBef>
              <a:spcPct val="0"/>
            </a:spcBef>
            <a:spcAft>
              <a:spcPct val="20000"/>
            </a:spcAft>
            <a:buChar char="•"/>
          </a:pPr>
          <a:r>
            <a:rPr lang="fr-FR" sz="2400" kern="1200" dirty="0"/>
            <a:t>Tous les ESSMS mentionnés à l’article L.312-1-I du CASF;</a:t>
          </a:r>
        </a:p>
        <a:p>
          <a:pPr marL="228600" lvl="1" indent="-228600" algn="l" defTabSz="1066800">
            <a:lnSpc>
              <a:spcPct val="90000"/>
            </a:lnSpc>
            <a:spcBef>
              <a:spcPct val="0"/>
            </a:spcBef>
            <a:spcAft>
              <a:spcPct val="20000"/>
            </a:spcAft>
            <a:buChar char="•"/>
          </a:pPr>
          <a:r>
            <a:rPr lang="fr-FR" sz="2400" kern="1200" dirty="0"/>
            <a:t>Les lieux de vie et d’accueil.</a:t>
          </a:r>
        </a:p>
        <a:p>
          <a:pPr marL="228600" lvl="1" indent="-228600" algn="l" defTabSz="1066800">
            <a:lnSpc>
              <a:spcPct val="90000"/>
            </a:lnSpc>
            <a:spcBef>
              <a:spcPct val="0"/>
            </a:spcBef>
            <a:spcAft>
              <a:spcPct val="20000"/>
            </a:spcAft>
            <a:buChar char="•"/>
          </a:pPr>
          <a:endParaRPr lang="fr-FR" sz="2400" kern="1200" dirty="0"/>
        </a:p>
      </dsp:txBody>
      <dsp:txXfrm>
        <a:off x="0" y="1053747"/>
        <a:ext cx="8756073" cy="1189681"/>
      </dsp:txXfrm>
    </dsp:sp>
    <dsp:sp modelId="{A7DF2C68-F01D-4F56-99EB-3A97EEB6D267}">
      <dsp:nvSpPr>
        <dsp:cNvPr id="0" name=""/>
        <dsp:cNvSpPr/>
      </dsp:nvSpPr>
      <dsp:spPr>
        <a:xfrm>
          <a:off x="0" y="2455450"/>
          <a:ext cx="8756073" cy="859824"/>
        </a:xfrm>
        <a:prstGeom prst="roundRect">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b="1" kern="1200" dirty="0"/>
            <a:t>Démarche amélioration continue de la qualité </a:t>
          </a:r>
        </a:p>
      </dsp:txBody>
      <dsp:txXfrm>
        <a:off x="41973" y="2497423"/>
        <a:ext cx="8672127" cy="775878"/>
      </dsp:txXfrm>
    </dsp:sp>
    <dsp:sp modelId="{207537D0-A3E4-4585-8F8E-B63A4F193A6B}">
      <dsp:nvSpPr>
        <dsp:cNvPr id="0" name=""/>
        <dsp:cNvSpPr/>
      </dsp:nvSpPr>
      <dsp:spPr>
        <a:xfrm>
          <a:off x="0" y="3067609"/>
          <a:ext cx="8756073" cy="2492681"/>
        </a:xfrm>
        <a:prstGeom prst="rect">
          <a:avLst/>
        </a:prstGeom>
        <a:solidFill>
          <a:schemeClr val="bg2">
            <a:lumMod val="9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78005" tIns="22860" rIns="128016" bIns="22860" numCol="1" spcCol="1270" anchor="t" anchorCtr="0">
          <a:noAutofit/>
        </a:bodyPr>
        <a:lstStyle/>
        <a:p>
          <a:pPr marL="171450" lvl="1" indent="-171450" algn="l" defTabSz="800100">
            <a:lnSpc>
              <a:spcPct val="90000"/>
            </a:lnSpc>
            <a:spcBef>
              <a:spcPct val="0"/>
            </a:spcBef>
            <a:spcAft>
              <a:spcPct val="20000"/>
            </a:spcAft>
            <a:buChar char="•"/>
          </a:pPr>
          <a:endParaRPr lang="fr-FR" sz="1800" kern="1200" dirty="0"/>
        </a:p>
        <a:p>
          <a:pPr marL="457200" lvl="2" indent="-228600" algn="just" defTabSz="1066800">
            <a:lnSpc>
              <a:spcPct val="90000"/>
            </a:lnSpc>
            <a:spcBef>
              <a:spcPct val="0"/>
            </a:spcBef>
            <a:spcAft>
              <a:spcPct val="20000"/>
            </a:spcAft>
            <a:buChar char="•"/>
          </a:pPr>
          <a:r>
            <a:rPr lang="fr-FR" sz="2400" kern="1200" dirty="0"/>
            <a:t>Les SEEPM;</a:t>
          </a:r>
        </a:p>
        <a:p>
          <a:pPr marL="457200" lvl="2" indent="-228600" algn="just" defTabSz="1066800">
            <a:lnSpc>
              <a:spcPct val="90000"/>
            </a:lnSpc>
            <a:spcBef>
              <a:spcPct val="0"/>
            </a:spcBef>
            <a:spcAft>
              <a:spcPct val="20000"/>
            </a:spcAft>
            <a:buChar char="•"/>
          </a:pPr>
          <a:r>
            <a:rPr lang="fr-FR" sz="2400" kern="1200" dirty="0"/>
            <a:t>Le service éducatif auprès du CJD </a:t>
          </a:r>
          <a:r>
            <a:rPr lang="fr-FR" sz="2400" kern="1200"/>
            <a:t>de Fleury-Mérogis </a:t>
          </a:r>
          <a:r>
            <a:rPr lang="fr-FR" sz="2400" kern="1200" dirty="0"/>
            <a:t>ainsi </a:t>
          </a:r>
          <a:r>
            <a:rPr lang="fr-FR" sz="2400" kern="1200"/>
            <a:t>que l’UEQM </a:t>
          </a:r>
          <a:r>
            <a:rPr lang="fr-FR" sz="2400" kern="1200" dirty="0"/>
            <a:t>de Villepinte qui assurent uniquement des interventions éducatives dans les QM par analogie au SEEPM. 	</a:t>
          </a:r>
        </a:p>
        <a:p>
          <a:pPr marL="171450" lvl="1" indent="-171450" algn="l" defTabSz="800100">
            <a:lnSpc>
              <a:spcPct val="90000"/>
            </a:lnSpc>
            <a:spcBef>
              <a:spcPct val="0"/>
            </a:spcBef>
            <a:spcAft>
              <a:spcPct val="20000"/>
            </a:spcAft>
            <a:buChar char="•"/>
          </a:pPr>
          <a:endParaRPr lang="fr-FR" sz="1800" kern="1200" dirty="0"/>
        </a:p>
      </dsp:txBody>
      <dsp:txXfrm>
        <a:off x="0" y="3067609"/>
        <a:ext cx="8756073" cy="24926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8EA62-3492-4EA9-BD78-56663194A272}">
      <dsp:nvSpPr>
        <dsp:cNvPr id="0" name=""/>
        <dsp:cNvSpPr/>
      </dsp:nvSpPr>
      <dsp:spPr>
        <a:xfrm rot="10800000">
          <a:off x="1402725" y="233549"/>
          <a:ext cx="5955952" cy="916461"/>
        </a:xfrm>
        <a:prstGeom prst="homePlate">
          <a:avLst/>
        </a:prstGeom>
        <a:solidFill>
          <a:srgbClr val="ED7D31">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71120" rIns="71120" bIns="71120" numCol="1" spcCol="1270" rtlCol="0" anchor="ctr" anchorCtr="0">
          <a:noAutofit/>
        </a:bodyPr>
        <a:lstStyle/>
        <a:p>
          <a:pPr marL="0" lvl="0" indent="0" algn="ctr" defTabSz="914400" rtl="0" eaLnBrk="1" latinLnBrk="0" hangingPunct="1">
            <a:lnSpc>
              <a:spcPct val="90000"/>
            </a:lnSpc>
            <a:spcBef>
              <a:spcPct val="0"/>
            </a:spcBef>
            <a:spcAft>
              <a:spcPct val="35000"/>
            </a:spcAft>
            <a:buNone/>
          </a:pPr>
          <a:r>
            <a:rPr lang="fr-FR" sz="2800" kern="1200">
              <a:solidFill>
                <a:schemeClr val="bg1"/>
              </a:solidFill>
              <a:latin typeface="+mn-lt"/>
              <a:ea typeface="+mj-ea"/>
              <a:cs typeface="+mj-cs"/>
            </a:rPr>
            <a:t> 1. La personne</a:t>
          </a:r>
          <a:r>
            <a:rPr lang="fr-FR" sz="4400" kern="1200">
              <a:solidFill>
                <a:schemeClr val="bg1"/>
              </a:solidFill>
              <a:latin typeface="Marianne" panose="02000000000000000000" pitchFamily="50" charset="0"/>
              <a:ea typeface="+mj-ea"/>
              <a:cs typeface="+mj-cs"/>
            </a:rPr>
            <a:t> </a:t>
          </a:r>
          <a:r>
            <a:rPr lang="fr-FR" sz="2800" kern="1200">
              <a:solidFill>
                <a:schemeClr val="bg1"/>
              </a:solidFill>
              <a:latin typeface="+mn-lt"/>
              <a:ea typeface="+mj-ea"/>
              <a:cs typeface="+mj-cs"/>
            </a:rPr>
            <a:t>accompagnée</a:t>
          </a:r>
          <a:endParaRPr lang="fr-FR" sz="2800" kern="1200" dirty="0">
            <a:solidFill>
              <a:schemeClr val="bg1"/>
            </a:solidFill>
            <a:latin typeface="+mn-lt"/>
            <a:ea typeface="+mj-ea"/>
            <a:cs typeface="+mj-cs"/>
          </a:endParaRPr>
        </a:p>
      </dsp:txBody>
      <dsp:txXfrm rot="10800000">
        <a:off x="1631840" y="233549"/>
        <a:ext cx="5726837" cy="916461"/>
      </dsp:txXfrm>
    </dsp:sp>
    <dsp:sp modelId="{26407F23-091C-4FBC-9326-B7C5EC3E670D}">
      <dsp:nvSpPr>
        <dsp:cNvPr id="0" name=""/>
        <dsp:cNvSpPr/>
      </dsp:nvSpPr>
      <dsp:spPr>
        <a:xfrm>
          <a:off x="889736" y="147654"/>
          <a:ext cx="1018687" cy="1039519"/>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 r="-1000"/>
          </a:stretch>
        </a:blip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sp>
    <dsp:sp modelId="{BCEEEDE4-81DF-4803-97B2-0B8D1DA64B73}">
      <dsp:nvSpPr>
        <dsp:cNvPr id="0" name=""/>
        <dsp:cNvSpPr/>
      </dsp:nvSpPr>
      <dsp:spPr>
        <a:xfrm rot="10800000">
          <a:off x="1351639" y="1371883"/>
          <a:ext cx="6043497" cy="918166"/>
        </a:xfrm>
        <a:prstGeom prst="homePlate">
          <a:avLst/>
        </a:prstGeom>
        <a:solidFill>
          <a:srgbClr val="ED7D31">
            <a:hueOff val="-727682"/>
            <a:satOff val="-41964"/>
            <a:lumOff val="4314"/>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0775" tIns="71120" rIns="71120" bIns="71120" numCol="1" spcCol="1270" anchor="ctr" anchorCtr="0">
          <a:noAutofit/>
        </a:bodyPr>
        <a:lstStyle/>
        <a:p>
          <a:pPr marL="0" lvl="0" indent="0" algn="ctr" defTabSz="1244600">
            <a:lnSpc>
              <a:spcPct val="90000"/>
            </a:lnSpc>
            <a:spcBef>
              <a:spcPct val="0"/>
            </a:spcBef>
            <a:spcAft>
              <a:spcPct val="35000"/>
            </a:spcAft>
            <a:buNone/>
          </a:pPr>
          <a:r>
            <a:rPr lang="fr-FR" sz="2800" kern="1200">
              <a:solidFill>
                <a:prstClr val="white"/>
              </a:solidFill>
              <a:latin typeface="Calibri" panose="020F0502020204030204"/>
              <a:ea typeface="+mn-ea"/>
              <a:cs typeface="+mn-cs"/>
            </a:rPr>
            <a:t> 2. Les professionnels</a:t>
          </a:r>
          <a:endParaRPr lang="fr-FR" sz="2800" kern="1200" dirty="0">
            <a:solidFill>
              <a:prstClr val="white"/>
            </a:solidFill>
            <a:latin typeface="Calibri" panose="020F0502020204030204"/>
            <a:ea typeface="+mn-ea"/>
            <a:cs typeface="+mn-cs"/>
          </a:endParaRPr>
        </a:p>
      </dsp:txBody>
      <dsp:txXfrm rot="10800000">
        <a:off x="1581180" y="1371883"/>
        <a:ext cx="5813956" cy="918166"/>
      </dsp:txXfrm>
    </dsp:sp>
    <dsp:sp modelId="{C2D4DB37-E796-438D-B0A1-349B143C5C8F}">
      <dsp:nvSpPr>
        <dsp:cNvPr id="0" name=""/>
        <dsp:cNvSpPr/>
      </dsp:nvSpPr>
      <dsp:spPr>
        <a:xfrm>
          <a:off x="904940" y="1284927"/>
          <a:ext cx="1039519" cy="1039519"/>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sp>
    <dsp:sp modelId="{35BDE44D-6501-4F34-B9D8-81AC072F867E}">
      <dsp:nvSpPr>
        <dsp:cNvPr id="0" name=""/>
        <dsp:cNvSpPr/>
      </dsp:nvSpPr>
      <dsp:spPr>
        <a:xfrm rot="10800000">
          <a:off x="1414068" y="2540982"/>
          <a:ext cx="6009415" cy="843247"/>
        </a:xfrm>
        <a:prstGeom prst="homePlate">
          <a:avLst/>
        </a:prstGeom>
        <a:solidFill>
          <a:srgbClr val="AFABAB"/>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rtlCol="0" anchor="ctr" anchorCtr="0">
          <a:noAutofit/>
        </a:bodyPr>
        <a:lstStyle/>
        <a:p>
          <a:pPr marL="0" lvl="0" indent="0" algn="ctr" defTabSz="914400" rtl="0" eaLnBrk="1" latinLnBrk="0" hangingPunct="1">
            <a:lnSpc>
              <a:spcPct val="90000"/>
            </a:lnSpc>
            <a:spcBef>
              <a:spcPct val="0"/>
            </a:spcBef>
            <a:spcAft>
              <a:spcPct val="35000"/>
            </a:spcAft>
            <a:buNone/>
          </a:pPr>
          <a:r>
            <a:rPr lang="fr-FR" sz="2800" kern="1200" dirty="0">
              <a:solidFill>
                <a:schemeClr val="bg1"/>
              </a:solidFill>
              <a:latin typeface="+mn-lt"/>
              <a:ea typeface="+mj-ea"/>
              <a:cs typeface="+mj-cs"/>
            </a:rPr>
            <a:t>  3. L’ESSMS</a:t>
          </a:r>
        </a:p>
      </dsp:txBody>
      <dsp:txXfrm rot="10800000">
        <a:off x="1624880" y="2540982"/>
        <a:ext cx="5798603" cy="843247"/>
      </dsp:txXfrm>
    </dsp:sp>
    <dsp:sp modelId="{1DFD5AEB-E299-4A75-8E01-8753203B04D2}">
      <dsp:nvSpPr>
        <dsp:cNvPr id="0" name=""/>
        <dsp:cNvSpPr/>
      </dsp:nvSpPr>
      <dsp:spPr>
        <a:xfrm>
          <a:off x="922827" y="2527140"/>
          <a:ext cx="1039519" cy="1039519"/>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986F03-096C-45D1-90FC-AB1F7A89F083}">
      <dsp:nvSpPr>
        <dsp:cNvPr id="0" name=""/>
        <dsp:cNvSpPr/>
      </dsp:nvSpPr>
      <dsp:spPr>
        <a:xfrm>
          <a:off x="3790252" y="4073777"/>
          <a:ext cx="3264543" cy="1669445"/>
        </a:xfrm>
        <a:prstGeom prst="ellipse">
          <a:avLst/>
        </a:prstGeom>
        <a:solidFill>
          <a:srgbClr val="C37F6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None/>
          </a:pPr>
          <a:r>
            <a:rPr lang="fr-FR" sz="2000" b="1" kern="1200" dirty="0"/>
            <a:t>PROGRAMMATION</a:t>
          </a:r>
        </a:p>
      </dsp:txBody>
      <dsp:txXfrm>
        <a:off x="4268333" y="4318262"/>
        <a:ext cx="2308381" cy="1180475"/>
      </dsp:txXfrm>
    </dsp:sp>
    <dsp:sp modelId="{C348A28D-665B-41DE-87F4-7D473A26F404}">
      <dsp:nvSpPr>
        <dsp:cNvPr id="0" name=""/>
        <dsp:cNvSpPr/>
      </dsp:nvSpPr>
      <dsp:spPr>
        <a:xfrm rot="12088230" flipH="1">
          <a:off x="3082789" y="3990186"/>
          <a:ext cx="1108660" cy="841514"/>
        </a:xfrm>
        <a:prstGeom prst="leftArrow">
          <a:avLst>
            <a:gd name="adj1" fmla="val 60000"/>
            <a:gd name="adj2" fmla="val 50000"/>
          </a:avLst>
        </a:prstGeom>
        <a:solidFill>
          <a:srgbClr val="C37F6F"/>
        </a:solidFill>
        <a:ln>
          <a:noFill/>
        </a:ln>
        <a:effectLst/>
      </dsp:spPr>
      <dsp:style>
        <a:lnRef idx="0">
          <a:scrgbClr r="0" g="0" b="0"/>
        </a:lnRef>
        <a:fillRef idx="1">
          <a:scrgbClr r="0" g="0" b="0"/>
        </a:fillRef>
        <a:effectRef idx="0">
          <a:scrgbClr r="0" g="0" b="0"/>
        </a:effectRef>
        <a:fontRef idx="minor">
          <a:schemeClr val="lt1"/>
        </a:fontRef>
      </dsp:style>
    </dsp:sp>
    <dsp:sp modelId="{9FC66D86-E1B0-412B-91CA-B2A57B9EBD0D}">
      <dsp:nvSpPr>
        <dsp:cNvPr id="0" name=""/>
        <dsp:cNvSpPr/>
      </dsp:nvSpPr>
      <dsp:spPr>
        <a:xfrm>
          <a:off x="52136" y="2966350"/>
          <a:ext cx="2892900" cy="1947398"/>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800100">
            <a:lnSpc>
              <a:spcPct val="90000"/>
            </a:lnSpc>
            <a:spcBef>
              <a:spcPct val="0"/>
            </a:spcBef>
            <a:spcAft>
              <a:spcPct val="35000"/>
            </a:spcAft>
            <a:buNone/>
          </a:pPr>
          <a:r>
            <a:rPr lang="fr-FR" sz="1800" b="1" kern="1200" dirty="0"/>
            <a:t>Le décret du 26 avril 2022 du CASF fixe le rythme à une évaluation tous les 5 ans</a:t>
          </a:r>
        </a:p>
        <a:p>
          <a:pPr marL="0" lvl="0" indent="0" algn="l" defTabSz="800100">
            <a:lnSpc>
              <a:spcPct val="90000"/>
            </a:lnSpc>
            <a:spcBef>
              <a:spcPct val="0"/>
            </a:spcBef>
            <a:spcAft>
              <a:spcPct val="35000"/>
            </a:spcAft>
            <a:buNone/>
          </a:pPr>
          <a:r>
            <a:rPr lang="fr-FR" sz="1800" b="1" kern="1200" dirty="0"/>
            <a:t>Programmation par trimestre ou semestre à privilégier</a:t>
          </a:r>
        </a:p>
      </dsp:txBody>
      <dsp:txXfrm>
        <a:off x="109173" y="3023387"/>
        <a:ext cx="2778826" cy="1833324"/>
      </dsp:txXfrm>
    </dsp:sp>
    <dsp:sp modelId="{9E99AF8F-5D87-449E-B3F6-BBC7CBDEC7F1}">
      <dsp:nvSpPr>
        <dsp:cNvPr id="0" name=""/>
        <dsp:cNvSpPr/>
      </dsp:nvSpPr>
      <dsp:spPr>
        <a:xfrm rot="3245417">
          <a:off x="2880092" y="2791373"/>
          <a:ext cx="2617627" cy="841514"/>
        </a:xfrm>
        <a:prstGeom prst="leftArrow">
          <a:avLst>
            <a:gd name="adj1" fmla="val 60000"/>
            <a:gd name="adj2" fmla="val 50000"/>
          </a:avLst>
        </a:prstGeom>
        <a:solidFill>
          <a:srgbClr val="C37F6F"/>
        </a:solidFill>
        <a:ln>
          <a:noFill/>
        </a:ln>
        <a:effectLst/>
      </dsp:spPr>
      <dsp:style>
        <a:lnRef idx="0">
          <a:scrgbClr r="0" g="0" b="0"/>
        </a:lnRef>
        <a:fillRef idx="1">
          <a:scrgbClr r="0" g="0" b="0"/>
        </a:fillRef>
        <a:effectRef idx="0">
          <a:scrgbClr r="0" g="0" b="0"/>
        </a:effectRef>
        <a:fontRef idx="minor">
          <a:schemeClr val="lt1"/>
        </a:fontRef>
      </dsp:style>
    </dsp:sp>
    <dsp:sp modelId="{CC23BFA8-7B48-4BBA-A006-C8FE92BCDB43}">
      <dsp:nvSpPr>
        <dsp:cNvPr id="0" name=""/>
        <dsp:cNvSpPr/>
      </dsp:nvSpPr>
      <dsp:spPr>
        <a:xfrm>
          <a:off x="1375862" y="693294"/>
          <a:ext cx="3154331" cy="1135505"/>
        </a:xfrm>
        <a:prstGeom prst="roundRect">
          <a:avLst>
            <a:gd name="adj" fmla="val 10000"/>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800100">
            <a:lnSpc>
              <a:spcPct val="90000"/>
            </a:lnSpc>
            <a:spcBef>
              <a:spcPct val="0"/>
            </a:spcBef>
            <a:spcAft>
              <a:spcPct val="35000"/>
            </a:spcAft>
            <a:buNone/>
          </a:pPr>
          <a:r>
            <a:rPr lang="fr-FR" sz="1800" b="1" kern="1200" dirty="0"/>
            <a:t>Arrêtée par les autorités ayant délivré l’autorisation</a:t>
          </a:r>
        </a:p>
      </dsp:txBody>
      <dsp:txXfrm>
        <a:off x="1409120" y="726552"/>
        <a:ext cx="3087815" cy="1068989"/>
      </dsp:txXfrm>
    </dsp:sp>
    <dsp:sp modelId="{67564C38-7375-4DDF-BF04-356FA41D5C03}">
      <dsp:nvSpPr>
        <dsp:cNvPr id="0" name=""/>
        <dsp:cNvSpPr/>
      </dsp:nvSpPr>
      <dsp:spPr>
        <a:xfrm rot="7573499">
          <a:off x="5249292" y="2987424"/>
          <a:ext cx="2495165" cy="841514"/>
        </a:xfrm>
        <a:prstGeom prst="leftArrow">
          <a:avLst>
            <a:gd name="adj1" fmla="val 60000"/>
            <a:gd name="adj2" fmla="val 50000"/>
          </a:avLst>
        </a:prstGeom>
        <a:solidFill>
          <a:srgbClr val="C37F6F"/>
        </a:solidFill>
        <a:ln>
          <a:noFill/>
        </a:ln>
        <a:effectLst/>
      </dsp:spPr>
      <dsp:style>
        <a:lnRef idx="0">
          <a:scrgbClr r="0" g="0" b="0"/>
        </a:lnRef>
        <a:fillRef idx="1">
          <a:scrgbClr r="0" g="0" b="0"/>
        </a:fillRef>
        <a:effectRef idx="0">
          <a:scrgbClr r="0" g="0" b="0"/>
        </a:effectRef>
        <a:fontRef idx="minor">
          <a:schemeClr val="lt1"/>
        </a:fontRef>
      </dsp:style>
    </dsp:sp>
    <dsp:sp modelId="{73C7E70A-CB66-405D-8155-21D3DB2734E7}">
      <dsp:nvSpPr>
        <dsp:cNvPr id="0" name=""/>
        <dsp:cNvSpPr/>
      </dsp:nvSpPr>
      <dsp:spPr>
        <a:xfrm>
          <a:off x="5625724" y="447371"/>
          <a:ext cx="4823390" cy="1694674"/>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800100">
            <a:lnSpc>
              <a:spcPct val="90000"/>
            </a:lnSpc>
            <a:spcBef>
              <a:spcPct val="0"/>
            </a:spcBef>
            <a:spcAft>
              <a:spcPct val="35000"/>
            </a:spcAft>
            <a:buNone/>
          </a:pPr>
          <a:r>
            <a:rPr lang="fr-FR" sz="1800" b="1" kern="1200" dirty="0"/>
            <a:t>Doit prendre en compte :</a:t>
          </a:r>
        </a:p>
        <a:p>
          <a:pPr marL="0" lvl="0" indent="0" algn="l" defTabSz="800100">
            <a:lnSpc>
              <a:spcPct val="90000"/>
            </a:lnSpc>
            <a:spcBef>
              <a:spcPct val="0"/>
            </a:spcBef>
            <a:spcAft>
              <a:spcPct val="35000"/>
            </a:spcAft>
            <a:buFont typeface="Arial" panose="020B0604020202020204" pitchFamily="34" charset="0"/>
            <a:buNone/>
          </a:pPr>
          <a:r>
            <a:rPr lang="fr-FR" sz="1800" b="1" kern="1200" dirty="0"/>
            <a:t>- Dates de contrôle ou d’inspection</a:t>
          </a:r>
        </a:p>
        <a:p>
          <a:pPr marL="0" lvl="0" indent="0" algn="l" defTabSz="800100">
            <a:lnSpc>
              <a:spcPct val="90000"/>
            </a:lnSpc>
            <a:spcBef>
              <a:spcPct val="0"/>
            </a:spcBef>
            <a:spcAft>
              <a:spcPct val="35000"/>
            </a:spcAft>
            <a:buNone/>
          </a:pPr>
          <a:r>
            <a:rPr lang="fr-FR" sz="1800" b="1" kern="1200" dirty="0"/>
            <a:t>- Echéances de renouvellement des autorisations et habilitations</a:t>
          </a:r>
        </a:p>
        <a:p>
          <a:pPr marL="0" lvl="0" indent="0" algn="l" defTabSz="800100">
            <a:lnSpc>
              <a:spcPct val="90000"/>
            </a:lnSpc>
            <a:spcBef>
              <a:spcPct val="0"/>
            </a:spcBef>
            <a:spcAft>
              <a:spcPct val="35000"/>
            </a:spcAft>
            <a:buNone/>
          </a:pPr>
          <a:r>
            <a:rPr lang="fr-FR" sz="1800" b="1" kern="1200" dirty="0"/>
            <a:t>- Echéances des CPOM</a:t>
          </a:r>
        </a:p>
      </dsp:txBody>
      <dsp:txXfrm>
        <a:off x="5675359" y="497006"/>
        <a:ext cx="4724120" cy="1595404"/>
      </dsp:txXfrm>
    </dsp:sp>
    <dsp:sp modelId="{952115AA-05B1-4133-9045-DF4994BF7AEB}">
      <dsp:nvSpPr>
        <dsp:cNvPr id="0" name=""/>
        <dsp:cNvSpPr/>
      </dsp:nvSpPr>
      <dsp:spPr>
        <a:xfrm rot="20278562" flipH="1">
          <a:off x="6562685" y="3999328"/>
          <a:ext cx="1131040" cy="796004"/>
        </a:xfrm>
        <a:prstGeom prst="leftArrow">
          <a:avLst>
            <a:gd name="adj1" fmla="val 60000"/>
            <a:gd name="adj2" fmla="val 50000"/>
          </a:avLst>
        </a:prstGeom>
        <a:solidFill>
          <a:srgbClr val="C37F6F"/>
        </a:solidFill>
        <a:ln>
          <a:noFill/>
        </a:ln>
        <a:effectLst/>
      </dsp:spPr>
      <dsp:style>
        <a:lnRef idx="0">
          <a:scrgbClr r="0" g="0" b="0"/>
        </a:lnRef>
        <a:fillRef idx="1">
          <a:scrgbClr r="0" g="0" b="0"/>
        </a:fillRef>
        <a:effectRef idx="0">
          <a:scrgbClr r="0" g="0" b="0"/>
        </a:effectRef>
        <a:fontRef idx="minor">
          <a:schemeClr val="lt1"/>
        </a:fontRef>
      </dsp:style>
    </dsp:sp>
    <dsp:sp modelId="{C6F1D530-6E7E-4410-8B56-74AAB3764377}">
      <dsp:nvSpPr>
        <dsp:cNvPr id="0" name=""/>
        <dsp:cNvSpPr/>
      </dsp:nvSpPr>
      <dsp:spPr>
        <a:xfrm>
          <a:off x="7782454" y="2719688"/>
          <a:ext cx="3147599" cy="2092452"/>
        </a:xfrm>
        <a:prstGeom prst="roundRect">
          <a:avLst>
            <a:gd name="adj" fmla="val 10000"/>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800100">
            <a:lnSpc>
              <a:spcPct val="90000"/>
            </a:lnSpc>
            <a:spcBef>
              <a:spcPct val="0"/>
            </a:spcBef>
            <a:spcAft>
              <a:spcPct val="35000"/>
            </a:spcAft>
            <a:buNone/>
          </a:pPr>
          <a:r>
            <a:rPr lang="fr-FR" sz="1800" b="1" kern="1200" dirty="0"/>
            <a:t>Notifiée aux :        </a:t>
          </a:r>
        </a:p>
        <a:p>
          <a:pPr marL="0" lvl="0" indent="0" algn="l" defTabSz="800100">
            <a:lnSpc>
              <a:spcPct val="90000"/>
            </a:lnSpc>
            <a:spcBef>
              <a:spcPct val="0"/>
            </a:spcBef>
            <a:spcAft>
              <a:spcPct val="35000"/>
            </a:spcAft>
            <a:buNone/>
          </a:pPr>
          <a:r>
            <a:rPr lang="fr-FR" sz="1800" b="1" kern="1200" dirty="0"/>
            <a:t>- Directeurs des ESSMS</a:t>
          </a:r>
        </a:p>
        <a:p>
          <a:pPr marL="0" lvl="0" indent="0" algn="l" defTabSz="800100">
            <a:lnSpc>
              <a:spcPct val="90000"/>
            </a:lnSpc>
            <a:spcBef>
              <a:spcPct val="0"/>
            </a:spcBef>
            <a:spcAft>
              <a:spcPct val="35000"/>
            </a:spcAft>
            <a:buNone/>
          </a:pPr>
          <a:r>
            <a:rPr lang="fr-FR" sz="1800" b="1" kern="1200" dirty="0"/>
            <a:t>- Directions territoriales</a:t>
          </a:r>
        </a:p>
        <a:p>
          <a:pPr marL="0" lvl="0" indent="0" algn="ctr" defTabSz="800100">
            <a:lnSpc>
              <a:spcPct val="90000"/>
            </a:lnSpc>
            <a:spcBef>
              <a:spcPct val="0"/>
            </a:spcBef>
            <a:spcAft>
              <a:spcPct val="35000"/>
            </a:spcAft>
            <a:buNone/>
          </a:pPr>
          <a:r>
            <a:rPr lang="fr-FR" sz="1800" b="1" kern="1200" dirty="0"/>
            <a:t>+</a:t>
          </a:r>
        </a:p>
        <a:p>
          <a:pPr marL="0" lvl="0" indent="0" algn="just" defTabSz="800100">
            <a:lnSpc>
              <a:spcPct val="90000"/>
            </a:lnSpc>
            <a:spcBef>
              <a:spcPct val="0"/>
            </a:spcBef>
            <a:spcAft>
              <a:spcPct val="35000"/>
            </a:spcAft>
            <a:buNone/>
          </a:pPr>
          <a:r>
            <a:rPr lang="fr-FR" sz="1800" b="1" kern="1200" dirty="0"/>
            <a:t>Transmise à l’administration centrale</a:t>
          </a:r>
        </a:p>
      </dsp:txBody>
      <dsp:txXfrm>
        <a:off x="7843740" y="2780974"/>
        <a:ext cx="3025027" cy="19698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02536D-AEA7-493D-9509-A643F115143F}">
      <dsp:nvSpPr>
        <dsp:cNvPr id="0" name=""/>
        <dsp:cNvSpPr/>
      </dsp:nvSpPr>
      <dsp:spPr>
        <a:xfrm>
          <a:off x="1780122" y="2709333"/>
          <a:ext cx="1196576" cy="1926631"/>
        </a:xfrm>
        <a:custGeom>
          <a:avLst/>
          <a:gdLst/>
          <a:ahLst/>
          <a:cxnLst/>
          <a:rect l="0" t="0" r="0" b="0"/>
          <a:pathLst>
            <a:path>
              <a:moveTo>
                <a:pt x="0" y="0"/>
              </a:moveTo>
              <a:lnTo>
                <a:pt x="598288" y="0"/>
              </a:lnTo>
              <a:lnTo>
                <a:pt x="598288" y="1926631"/>
              </a:lnTo>
              <a:lnTo>
                <a:pt x="1196576" y="1926631"/>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FR" sz="800" kern="1200"/>
        </a:p>
      </dsp:txBody>
      <dsp:txXfrm>
        <a:off x="2321711" y="3615949"/>
        <a:ext cx="113398" cy="113398"/>
      </dsp:txXfrm>
    </dsp:sp>
    <dsp:sp modelId="{232C02D6-B361-45AA-9479-E49BDE0571FF}">
      <dsp:nvSpPr>
        <dsp:cNvPr id="0" name=""/>
        <dsp:cNvSpPr/>
      </dsp:nvSpPr>
      <dsp:spPr>
        <a:xfrm>
          <a:off x="1780122" y="2709333"/>
          <a:ext cx="1203856" cy="669923"/>
        </a:xfrm>
        <a:custGeom>
          <a:avLst/>
          <a:gdLst/>
          <a:ahLst/>
          <a:cxnLst/>
          <a:rect l="0" t="0" r="0" b="0"/>
          <a:pathLst>
            <a:path>
              <a:moveTo>
                <a:pt x="0" y="0"/>
              </a:moveTo>
              <a:lnTo>
                <a:pt x="601928" y="0"/>
              </a:lnTo>
              <a:lnTo>
                <a:pt x="601928" y="669923"/>
              </a:lnTo>
              <a:lnTo>
                <a:pt x="1203856" y="669923"/>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347608" y="3009852"/>
        <a:ext cx="68885" cy="68885"/>
      </dsp:txXfrm>
    </dsp:sp>
    <dsp:sp modelId="{9FC2B2BF-9BF1-4EEA-8038-9249E6876299}">
      <dsp:nvSpPr>
        <dsp:cNvPr id="0" name=""/>
        <dsp:cNvSpPr/>
      </dsp:nvSpPr>
      <dsp:spPr>
        <a:xfrm>
          <a:off x="1780122" y="2058245"/>
          <a:ext cx="1196576" cy="651088"/>
        </a:xfrm>
        <a:custGeom>
          <a:avLst/>
          <a:gdLst/>
          <a:ahLst/>
          <a:cxnLst/>
          <a:rect l="0" t="0" r="0" b="0"/>
          <a:pathLst>
            <a:path>
              <a:moveTo>
                <a:pt x="0" y="651088"/>
              </a:moveTo>
              <a:lnTo>
                <a:pt x="598288" y="651088"/>
              </a:lnTo>
              <a:lnTo>
                <a:pt x="598288" y="0"/>
              </a:lnTo>
              <a:lnTo>
                <a:pt x="1196576" y="0"/>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344354" y="2349733"/>
        <a:ext cx="68112" cy="68112"/>
      </dsp:txXfrm>
    </dsp:sp>
    <dsp:sp modelId="{8F94314A-4367-49A8-82AB-5D7D5A492640}">
      <dsp:nvSpPr>
        <dsp:cNvPr id="0" name=""/>
        <dsp:cNvSpPr/>
      </dsp:nvSpPr>
      <dsp:spPr>
        <a:xfrm>
          <a:off x="1780122" y="782701"/>
          <a:ext cx="1196576" cy="1926631"/>
        </a:xfrm>
        <a:custGeom>
          <a:avLst/>
          <a:gdLst/>
          <a:ahLst/>
          <a:cxnLst/>
          <a:rect l="0" t="0" r="0" b="0"/>
          <a:pathLst>
            <a:path>
              <a:moveTo>
                <a:pt x="0" y="1926631"/>
              </a:moveTo>
              <a:lnTo>
                <a:pt x="598288" y="1926631"/>
              </a:lnTo>
              <a:lnTo>
                <a:pt x="598288" y="0"/>
              </a:lnTo>
              <a:lnTo>
                <a:pt x="1196576" y="0"/>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FR" sz="800" kern="1200"/>
        </a:p>
      </dsp:txBody>
      <dsp:txXfrm>
        <a:off x="2321711" y="1689318"/>
        <a:ext cx="113398" cy="113398"/>
      </dsp:txXfrm>
    </dsp:sp>
    <dsp:sp modelId="{7F1A6CC5-6364-4C51-94E5-31149CCE84B7}">
      <dsp:nvSpPr>
        <dsp:cNvPr id="0" name=""/>
        <dsp:cNvSpPr/>
      </dsp:nvSpPr>
      <dsp:spPr>
        <a:xfrm rot="16200000">
          <a:off x="-1450961" y="2182294"/>
          <a:ext cx="5408088" cy="1054078"/>
        </a:xfrm>
        <a:prstGeom prst="rect">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t>  </a:t>
          </a:r>
          <a:r>
            <a:rPr lang="fr-FR" sz="3200" b="1" kern="1200" dirty="0"/>
            <a:t>CONTRACTUALISATION</a:t>
          </a:r>
          <a:endParaRPr lang="fr-FR" sz="6500" b="1" kern="1200" dirty="0"/>
        </a:p>
      </dsp:txBody>
      <dsp:txXfrm>
        <a:off x="-1450961" y="2182294"/>
        <a:ext cx="5408088" cy="1054078"/>
      </dsp:txXfrm>
    </dsp:sp>
    <dsp:sp modelId="{F6FAF185-E98B-4622-9CC0-5B1CF0F19C94}">
      <dsp:nvSpPr>
        <dsp:cNvPr id="0" name=""/>
        <dsp:cNvSpPr/>
      </dsp:nvSpPr>
      <dsp:spPr>
        <a:xfrm>
          <a:off x="2976699" y="268933"/>
          <a:ext cx="4366554" cy="1027536"/>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t>Avec un organisme accrédité par le COFRAC</a:t>
          </a:r>
        </a:p>
        <a:p>
          <a:pPr marL="0" lvl="0" indent="0" algn="ctr" defTabSz="800100">
            <a:lnSpc>
              <a:spcPct val="90000"/>
            </a:lnSpc>
            <a:spcBef>
              <a:spcPct val="0"/>
            </a:spcBef>
            <a:spcAft>
              <a:spcPct val="35000"/>
            </a:spcAft>
            <a:buNone/>
          </a:pPr>
          <a:r>
            <a:rPr lang="fr-FR" sz="1800" b="1" kern="1200" dirty="0"/>
            <a:t>Accréditation valable sur tout le territoire national</a:t>
          </a:r>
        </a:p>
      </dsp:txBody>
      <dsp:txXfrm>
        <a:off x="2976699" y="268933"/>
        <a:ext cx="4366554" cy="1027536"/>
      </dsp:txXfrm>
    </dsp:sp>
    <dsp:sp modelId="{249D33E3-4F49-48D6-8DEB-968A1758D7DE}">
      <dsp:nvSpPr>
        <dsp:cNvPr id="0" name=""/>
        <dsp:cNvSpPr/>
      </dsp:nvSpPr>
      <dsp:spPr>
        <a:xfrm>
          <a:off x="2976699" y="1544476"/>
          <a:ext cx="4383035" cy="1027536"/>
        </a:xfrm>
        <a:prstGeom prst="rect">
          <a:avLst/>
        </a:prstGeom>
        <a:solidFill>
          <a:srgbClr val="C37F6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t>A établir par les directions interrégionales ou les directions générales des associations</a:t>
          </a:r>
        </a:p>
      </dsp:txBody>
      <dsp:txXfrm>
        <a:off x="2976699" y="1544476"/>
        <a:ext cx="4383035" cy="1027536"/>
      </dsp:txXfrm>
    </dsp:sp>
    <dsp:sp modelId="{54B477A1-0475-40D3-A17C-B319C46E4586}">
      <dsp:nvSpPr>
        <dsp:cNvPr id="0" name=""/>
        <dsp:cNvSpPr/>
      </dsp:nvSpPr>
      <dsp:spPr>
        <a:xfrm>
          <a:off x="2983979" y="2865488"/>
          <a:ext cx="4337164" cy="102753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t>Clause spécifique aux conséquences pécuniaires si retrait ou non obtention de l’accréditation par le COFRAC</a:t>
          </a:r>
        </a:p>
      </dsp:txBody>
      <dsp:txXfrm>
        <a:off x="2983979" y="2865488"/>
        <a:ext cx="4337164" cy="1027536"/>
      </dsp:txXfrm>
    </dsp:sp>
    <dsp:sp modelId="{E6F626E0-D9EE-41B4-93A2-CA7B32B65530}">
      <dsp:nvSpPr>
        <dsp:cNvPr id="0" name=""/>
        <dsp:cNvSpPr/>
      </dsp:nvSpPr>
      <dsp:spPr>
        <a:xfrm>
          <a:off x="2976699" y="4122196"/>
          <a:ext cx="4383035" cy="1027536"/>
        </a:xfrm>
        <a:prstGeom prst="rect">
          <a:avLst/>
        </a:prstGeom>
        <a:solidFill>
          <a:srgbClr val="C37F6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t>Liste</a:t>
          </a:r>
          <a:r>
            <a:rPr lang="fr-FR" sz="1800" b="1" kern="1200" baseline="0" dirty="0"/>
            <a:t> des organismes disponibles sur le site de la HAS</a:t>
          </a:r>
          <a:endParaRPr lang="fr-FR" sz="1800" b="1" kern="1200" dirty="0"/>
        </a:p>
      </dsp:txBody>
      <dsp:txXfrm>
        <a:off x="2976699" y="4122196"/>
        <a:ext cx="4383035" cy="102753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4DDAF-5227-4439-AA33-5209DE7E6B9D}">
      <dsp:nvSpPr>
        <dsp:cNvPr id="0" name=""/>
        <dsp:cNvSpPr/>
      </dsp:nvSpPr>
      <dsp:spPr>
        <a:xfrm rot="5400000">
          <a:off x="6651867" y="-3124710"/>
          <a:ext cx="1595695" cy="9339711"/>
        </a:xfrm>
        <a:prstGeom prst="round2SameRect">
          <a:avLst/>
        </a:prstGeom>
        <a:solidFill>
          <a:schemeClr val="accent2">
            <a:lumMod val="40000"/>
            <a:lumOff val="60000"/>
            <a:alpha val="9000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fr-FR" sz="2800" kern="1200" dirty="0"/>
            <a:t>Recueil de la parole de la personne accompagnée sur sa prise en charge</a:t>
          </a:r>
        </a:p>
        <a:p>
          <a:pPr marL="285750" lvl="1" indent="-285750" algn="just" defTabSz="1244600">
            <a:lnSpc>
              <a:spcPct val="90000"/>
            </a:lnSpc>
            <a:spcBef>
              <a:spcPct val="0"/>
            </a:spcBef>
            <a:spcAft>
              <a:spcPct val="15000"/>
            </a:spcAft>
            <a:buChar char="•"/>
          </a:pPr>
          <a:r>
            <a:rPr lang="fr-FR" sz="2800" kern="1200" dirty="0"/>
            <a:t>Entretiens avec les professionnels qui l’accompagnent au quotidien</a:t>
          </a:r>
        </a:p>
      </dsp:txBody>
      <dsp:txXfrm rot="-5400000">
        <a:off x="2779860" y="825192"/>
        <a:ext cx="9261816" cy="1439905"/>
      </dsp:txXfrm>
    </dsp:sp>
    <dsp:sp modelId="{941CFCBB-7E7A-457A-BA88-9B0B4C7871AE}">
      <dsp:nvSpPr>
        <dsp:cNvPr id="0" name=""/>
        <dsp:cNvSpPr/>
      </dsp:nvSpPr>
      <dsp:spPr>
        <a:xfrm>
          <a:off x="0" y="703757"/>
          <a:ext cx="2838570" cy="167233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fr-FR" sz="3200" b="1" kern="1200" dirty="0"/>
            <a:t>Accompagné traceur</a:t>
          </a:r>
        </a:p>
      </dsp:txBody>
      <dsp:txXfrm>
        <a:off x="81637" y="785394"/>
        <a:ext cx="2675296" cy="1509060"/>
      </dsp:txXfrm>
    </dsp:sp>
    <dsp:sp modelId="{70EBEEC4-5349-4012-9A79-DD467C33A6B3}">
      <dsp:nvSpPr>
        <dsp:cNvPr id="0" name=""/>
        <dsp:cNvSpPr/>
      </dsp:nvSpPr>
      <dsp:spPr>
        <a:xfrm rot="5400000">
          <a:off x="6787190" y="-1316851"/>
          <a:ext cx="1337483" cy="9200453"/>
        </a:xfrm>
        <a:prstGeom prst="round2SameRect">
          <a:avLst/>
        </a:prstGeom>
        <a:solidFill>
          <a:srgbClr val="E5C7C1">
            <a:alpha val="89804"/>
          </a:srgb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fr-FR" sz="2800" kern="1200" dirty="0"/>
            <a:t>Recueil de données à partir d’entretiens avec les professionnels</a:t>
          </a:r>
        </a:p>
        <a:p>
          <a:pPr marL="285750" lvl="1" indent="-285750" algn="just" defTabSz="1244600">
            <a:lnSpc>
              <a:spcPct val="90000"/>
            </a:lnSpc>
            <a:spcBef>
              <a:spcPct val="0"/>
            </a:spcBef>
            <a:spcAft>
              <a:spcPct val="15000"/>
            </a:spcAft>
            <a:buChar char="•"/>
          </a:pPr>
          <a:r>
            <a:rPr lang="fr-FR" sz="2800" kern="1200" dirty="0"/>
            <a:t>Entretiens avec la gouvernance</a:t>
          </a:r>
        </a:p>
      </dsp:txBody>
      <dsp:txXfrm rot="-5400000">
        <a:off x="2855706" y="2679924"/>
        <a:ext cx="9135162" cy="1206901"/>
      </dsp:txXfrm>
    </dsp:sp>
    <dsp:sp modelId="{255A739C-DA05-4ABA-85F6-F33AD78170C7}">
      <dsp:nvSpPr>
        <dsp:cNvPr id="0" name=""/>
        <dsp:cNvSpPr/>
      </dsp:nvSpPr>
      <dsp:spPr>
        <a:xfrm>
          <a:off x="0" y="2473722"/>
          <a:ext cx="2933336" cy="1619305"/>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fr-FR" sz="3200" b="1" kern="1200" dirty="0"/>
            <a:t>Traceur ciblé</a:t>
          </a:r>
        </a:p>
      </dsp:txBody>
      <dsp:txXfrm>
        <a:off x="79048" y="2552770"/>
        <a:ext cx="2775240" cy="1461209"/>
      </dsp:txXfrm>
    </dsp:sp>
    <dsp:sp modelId="{A89AC31A-5DAC-4905-8C09-94D8B2DD3B0E}">
      <dsp:nvSpPr>
        <dsp:cNvPr id="0" name=""/>
        <dsp:cNvSpPr/>
      </dsp:nvSpPr>
      <dsp:spPr>
        <a:xfrm rot="5400000">
          <a:off x="6639201" y="511569"/>
          <a:ext cx="1590653" cy="9188983"/>
        </a:xfrm>
        <a:prstGeom prst="round2SameRect">
          <a:avLst/>
        </a:prstGeom>
        <a:solidFill>
          <a:schemeClr val="bg2">
            <a:lumMod val="90000"/>
            <a:alpha val="9000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fr-FR" sz="2800" kern="1200" dirty="0"/>
            <a:t>Recueil de données auprès de la gouvernance</a:t>
          </a:r>
        </a:p>
        <a:p>
          <a:pPr marL="285750" lvl="1" indent="-285750" algn="just" defTabSz="1244600">
            <a:lnSpc>
              <a:spcPct val="90000"/>
            </a:lnSpc>
            <a:spcBef>
              <a:spcPct val="0"/>
            </a:spcBef>
            <a:spcAft>
              <a:spcPct val="15000"/>
            </a:spcAft>
            <a:buChar char="•"/>
          </a:pPr>
          <a:r>
            <a:rPr lang="fr-FR" sz="2800" kern="1200" dirty="0"/>
            <a:t>Entretiens avec les professionnels</a:t>
          </a:r>
        </a:p>
      </dsp:txBody>
      <dsp:txXfrm rot="-5400000">
        <a:off x="2840037" y="4388383"/>
        <a:ext cx="9111334" cy="1435355"/>
      </dsp:txXfrm>
    </dsp:sp>
    <dsp:sp modelId="{263BC0BF-85C6-401F-BF5D-8C7BD535C2AB}">
      <dsp:nvSpPr>
        <dsp:cNvPr id="0" name=""/>
        <dsp:cNvSpPr/>
      </dsp:nvSpPr>
      <dsp:spPr>
        <a:xfrm>
          <a:off x="0" y="4236905"/>
          <a:ext cx="2974374" cy="169994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fr-FR" sz="3200" b="1" kern="1200" dirty="0"/>
            <a:t>Audit système</a:t>
          </a:r>
        </a:p>
      </dsp:txBody>
      <dsp:txXfrm>
        <a:off x="82984" y="4319889"/>
        <a:ext cx="2808406" cy="153397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C136E8-F985-421D-AC53-6EA9E3A6F342}">
      <dsp:nvSpPr>
        <dsp:cNvPr id="0" name=""/>
        <dsp:cNvSpPr/>
      </dsp:nvSpPr>
      <dsp:spPr>
        <a:xfrm rot="5400000">
          <a:off x="-409851" y="407376"/>
          <a:ext cx="1947173" cy="1132419"/>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b="1" kern="1200" dirty="0"/>
            <a:t>Planification</a:t>
          </a:r>
        </a:p>
      </dsp:txBody>
      <dsp:txXfrm rot="-5400000">
        <a:off x="-2473" y="566209"/>
        <a:ext cx="1132419" cy="814754"/>
      </dsp:txXfrm>
    </dsp:sp>
    <dsp:sp modelId="{5DC8DA96-A293-40F0-A12A-92E4E5B799D1}">
      <dsp:nvSpPr>
        <dsp:cNvPr id="0" name=""/>
        <dsp:cNvSpPr/>
      </dsp:nvSpPr>
      <dsp:spPr>
        <a:xfrm rot="5400000">
          <a:off x="5058882" y="-3935676"/>
          <a:ext cx="1383783" cy="9255136"/>
        </a:xfrm>
        <a:prstGeom prst="round2SameRect">
          <a:avLst/>
        </a:prstGeom>
        <a:solidFill>
          <a:schemeClr val="accent2">
            <a:lumMod val="40000"/>
            <a:lumOff val="60000"/>
            <a:alpha val="9000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t>Réunion d’ouverture/Bilan de l’intervention</a:t>
          </a:r>
        </a:p>
        <a:p>
          <a:pPr marL="171450" lvl="1" indent="-171450" algn="l" defTabSz="800100">
            <a:lnSpc>
              <a:spcPct val="90000"/>
            </a:lnSpc>
            <a:spcBef>
              <a:spcPct val="0"/>
            </a:spcBef>
            <a:spcAft>
              <a:spcPct val="15000"/>
            </a:spcAft>
            <a:buChar char="•"/>
          </a:pPr>
          <a:r>
            <a:rPr lang="fr-FR" sz="1800" kern="1200" dirty="0"/>
            <a:t>Visite de la structure</a:t>
          </a:r>
        </a:p>
        <a:p>
          <a:pPr marL="171450" lvl="1" indent="-171450" algn="l" defTabSz="800100">
            <a:lnSpc>
              <a:spcPct val="90000"/>
            </a:lnSpc>
            <a:spcBef>
              <a:spcPct val="0"/>
            </a:spcBef>
            <a:spcAft>
              <a:spcPct val="15000"/>
            </a:spcAft>
            <a:buChar char="•"/>
          </a:pPr>
          <a:r>
            <a:rPr lang="fr-FR" sz="1800" kern="1200" dirty="0"/>
            <a:t>Entretiens avec les personnes accompagnées, les professionnels et l’équipe de direction</a:t>
          </a:r>
        </a:p>
        <a:p>
          <a:pPr marL="171450" lvl="1" indent="-171450" algn="l" defTabSz="800100">
            <a:lnSpc>
              <a:spcPct val="90000"/>
            </a:lnSpc>
            <a:spcBef>
              <a:spcPct val="0"/>
            </a:spcBef>
            <a:spcAft>
              <a:spcPct val="15000"/>
            </a:spcAft>
            <a:buChar char="•"/>
          </a:pPr>
          <a:r>
            <a:rPr lang="fr-FR" sz="1800" kern="1200" dirty="0"/>
            <a:t>Consultations documentaires</a:t>
          </a:r>
        </a:p>
        <a:p>
          <a:pPr marL="171450" lvl="1" indent="-171450" algn="l" defTabSz="800100">
            <a:lnSpc>
              <a:spcPct val="90000"/>
            </a:lnSpc>
            <a:spcBef>
              <a:spcPct val="0"/>
            </a:spcBef>
            <a:spcAft>
              <a:spcPct val="15000"/>
            </a:spcAft>
            <a:buChar char="•"/>
          </a:pPr>
          <a:r>
            <a:rPr lang="fr-FR" sz="1800" kern="1200" dirty="0"/>
            <a:t>CR fin de journée/points d’organisation</a:t>
          </a:r>
        </a:p>
      </dsp:txBody>
      <dsp:txXfrm rot="-5400000">
        <a:off x="1123206" y="67551"/>
        <a:ext cx="9187585" cy="1248681"/>
      </dsp:txXfrm>
    </dsp:sp>
    <dsp:sp modelId="{E60101F4-2C47-4D7D-9C01-57060FDAEFA0}">
      <dsp:nvSpPr>
        <dsp:cNvPr id="0" name=""/>
        <dsp:cNvSpPr/>
      </dsp:nvSpPr>
      <dsp:spPr>
        <a:xfrm rot="5400000">
          <a:off x="-355258" y="2173090"/>
          <a:ext cx="1947698" cy="1243324"/>
        </a:xfrm>
        <a:prstGeom prst="chevron">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b="1" kern="1200" dirty="0"/>
            <a:t>Identification</a:t>
          </a:r>
        </a:p>
      </dsp:txBody>
      <dsp:txXfrm rot="-5400000">
        <a:off x="-3071" y="2442565"/>
        <a:ext cx="1243324" cy="704374"/>
      </dsp:txXfrm>
    </dsp:sp>
    <dsp:sp modelId="{BA0FC05B-E784-4D02-BCD4-73D030F2CA74}">
      <dsp:nvSpPr>
        <dsp:cNvPr id="0" name=""/>
        <dsp:cNvSpPr/>
      </dsp:nvSpPr>
      <dsp:spPr>
        <a:xfrm rot="5400000">
          <a:off x="5175447" y="-2100465"/>
          <a:ext cx="1267584" cy="9131946"/>
        </a:xfrm>
        <a:prstGeom prst="round2SameRect">
          <a:avLst/>
        </a:prstGeom>
        <a:solidFill>
          <a:srgbClr val="EAD3CE">
            <a:alpha val="90000"/>
          </a:srgb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t>Les personnes accompagnées </a:t>
          </a:r>
        </a:p>
        <a:p>
          <a:pPr marL="171450" lvl="1" indent="-171450" algn="l" defTabSz="800100">
            <a:lnSpc>
              <a:spcPct val="90000"/>
            </a:lnSpc>
            <a:spcBef>
              <a:spcPct val="0"/>
            </a:spcBef>
            <a:spcAft>
              <a:spcPct val="15000"/>
            </a:spcAft>
            <a:buChar char="•"/>
          </a:pPr>
          <a:r>
            <a:rPr lang="fr-FR" sz="1800" kern="1200" dirty="0"/>
            <a:t>Les professionnels</a:t>
          </a:r>
        </a:p>
        <a:p>
          <a:pPr marL="171450" lvl="1" indent="-171450" algn="l" defTabSz="800100">
            <a:lnSpc>
              <a:spcPct val="90000"/>
            </a:lnSpc>
            <a:spcBef>
              <a:spcPct val="0"/>
            </a:spcBef>
            <a:spcAft>
              <a:spcPct val="15000"/>
            </a:spcAft>
            <a:buChar char="•"/>
          </a:pPr>
          <a:r>
            <a:rPr lang="fr-FR" sz="1800" kern="1200" dirty="0"/>
            <a:t>Un lieu adapté</a:t>
          </a:r>
        </a:p>
      </dsp:txBody>
      <dsp:txXfrm rot="-5400000">
        <a:off x="1243266" y="1893594"/>
        <a:ext cx="9070068" cy="1143828"/>
      </dsp:txXfrm>
    </dsp:sp>
    <dsp:sp modelId="{531B4623-2345-4C4E-BAB6-634ACDB077B9}">
      <dsp:nvSpPr>
        <dsp:cNvPr id="0" name=""/>
        <dsp:cNvSpPr/>
      </dsp:nvSpPr>
      <dsp:spPr>
        <a:xfrm rot="5400000">
          <a:off x="-355258" y="3936157"/>
          <a:ext cx="1947698" cy="1243324"/>
        </a:xfrm>
        <a:prstGeom prst="chevron">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chemeClr val="bg1"/>
              </a:solidFill>
            </a:rPr>
            <a:t>Communication</a:t>
          </a:r>
        </a:p>
      </dsp:txBody>
      <dsp:txXfrm rot="-5400000">
        <a:off x="-3071" y="4205632"/>
        <a:ext cx="1243324" cy="704374"/>
      </dsp:txXfrm>
    </dsp:sp>
    <dsp:sp modelId="{863A65E6-D071-4D32-BB8D-DE0326D7683C}">
      <dsp:nvSpPr>
        <dsp:cNvPr id="0" name=""/>
        <dsp:cNvSpPr/>
      </dsp:nvSpPr>
      <dsp:spPr>
        <a:xfrm rot="5400000">
          <a:off x="5175505" y="-359467"/>
          <a:ext cx="1267584" cy="9131946"/>
        </a:xfrm>
        <a:prstGeom prst="round2SameRect">
          <a:avLst/>
        </a:prstGeom>
        <a:solidFill>
          <a:schemeClr val="bg2">
            <a:lumMod val="90000"/>
            <a:alpha val="9000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t>De tous les éléments utiles aux intervenants</a:t>
          </a:r>
        </a:p>
      </dsp:txBody>
      <dsp:txXfrm rot="-5400000">
        <a:off x="1243324" y="3634592"/>
        <a:ext cx="9070068" cy="1143828"/>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D35243E-D6ED-45EA-897E-5FFED30A751F}" type="datetimeFigureOut">
              <a:rPr lang="fr-FR" smtClean="0"/>
              <a:t>22/01/2024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12CFD01-CE2C-4809-B154-778122C6B92C}" type="slidenum">
              <a:rPr lang="fr-FR" smtClean="0"/>
              <a:t>‹N°›</a:t>
            </a:fld>
            <a:endParaRPr lang="fr-FR"/>
          </a:p>
        </p:txBody>
      </p:sp>
    </p:spTree>
    <p:extLst>
      <p:ext uri="{BB962C8B-B14F-4D97-AF65-F5344CB8AC3E}">
        <p14:creationId xmlns:p14="http://schemas.microsoft.com/office/powerpoint/2010/main" val="1110204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1</a:t>
            </a:fld>
            <a:endParaRPr lang="fr-FR"/>
          </a:p>
        </p:txBody>
      </p:sp>
    </p:spTree>
    <p:extLst>
      <p:ext uri="{BB962C8B-B14F-4D97-AF65-F5344CB8AC3E}">
        <p14:creationId xmlns:p14="http://schemas.microsoft.com/office/powerpoint/2010/main" val="2552875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10</a:t>
            </a:fld>
            <a:endParaRPr lang="fr-FR"/>
          </a:p>
        </p:txBody>
      </p:sp>
    </p:spTree>
    <p:extLst>
      <p:ext uri="{BB962C8B-B14F-4D97-AF65-F5344CB8AC3E}">
        <p14:creationId xmlns:p14="http://schemas.microsoft.com/office/powerpoint/2010/main" val="344749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581025"/>
            <a:ext cx="5953125" cy="3349625"/>
          </a:xfrm>
        </p:spPr>
      </p:sp>
      <p:sp>
        <p:nvSpPr>
          <p:cNvPr id="3" name="Espace réservé des notes 2"/>
          <p:cNvSpPr>
            <a:spLocks noGrp="1"/>
          </p:cNvSpPr>
          <p:nvPr>
            <p:ph type="body" idx="1"/>
          </p:nvPr>
        </p:nvSpPr>
        <p:spPr>
          <a:xfrm>
            <a:off x="597218" y="4243794"/>
            <a:ext cx="5438140" cy="3908614"/>
          </a:xfrm>
        </p:spPr>
        <p:txBody>
          <a:bodyPr/>
          <a:lstStyle/>
          <a:p>
            <a:pPr algn="just"/>
            <a:r>
              <a:rPr lang="fr-FR" dirty="0">
                <a:ea typeface="Calibri" panose="020F0502020204030204" pitchFamily="34" charset="0"/>
                <a:cs typeface="Times New Roman" panose="02020603050405020304" pitchFamily="18" charset="0"/>
              </a:rPr>
              <a:t>Les chapitres un et deux contiennent sept mêmes thématiques, le trois comprend huit thématiques dont deux spécifiques et six communes avec les deux premiers.</a:t>
            </a:r>
            <a:endParaRPr lang="fr-FR" dirty="0"/>
          </a:p>
          <a:p>
            <a:endParaRPr lang="fr-FR" b="1" dirty="0"/>
          </a:p>
          <a:p>
            <a:endParaRPr lang="fr-FR" b="1" dirty="0"/>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11</a:t>
            </a:fld>
            <a:endParaRPr lang="fr-FR"/>
          </a:p>
        </p:txBody>
      </p:sp>
    </p:spTree>
    <p:extLst>
      <p:ext uri="{BB962C8B-B14F-4D97-AF65-F5344CB8AC3E}">
        <p14:creationId xmlns:p14="http://schemas.microsoft.com/office/powerpoint/2010/main" val="4240593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055688"/>
            <a:ext cx="5953125" cy="3349625"/>
          </a:xfrm>
        </p:spPr>
      </p:sp>
      <p:sp>
        <p:nvSpPr>
          <p:cNvPr id="3" name="Espace réservé des notes 2"/>
          <p:cNvSpPr>
            <a:spLocks noGrp="1"/>
          </p:cNvSpPr>
          <p:nvPr>
            <p:ph type="body" idx="1"/>
          </p:nvPr>
        </p:nvSpPr>
        <p:spPr/>
        <p:txBody>
          <a:bodyPr/>
          <a:lstStyle/>
          <a:p>
            <a:r>
              <a:rPr lang="fr-FR" dirty="0"/>
              <a:t>Chaque critère est précisé avec  2 - 3 éléments d’évaluation.</a:t>
            </a:r>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12</a:t>
            </a:fld>
            <a:endParaRPr lang="fr-FR"/>
          </a:p>
        </p:txBody>
      </p:sp>
    </p:spTree>
    <p:extLst>
      <p:ext uri="{BB962C8B-B14F-4D97-AF65-F5344CB8AC3E}">
        <p14:creationId xmlns:p14="http://schemas.microsoft.com/office/powerpoint/2010/main" val="1880227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768" y="4777194"/>
            <a:ext cx="5438140" cy="4988136"/>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solidFill>
                  <a:prstClr val="black"/>
                </a:solidFill>
              </a:rPr>
              <a:t>Chaque fiche identifie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kumimoji="0" lang="fr-FR" sz="1200" b="0" i="0" u="none" strike="noStrike" kern="1200" cap="none" spc="0" normalizeH="0" noProof="0" dirty="0">
                <a:ln>
                  <a:noFill/>
                </a:ln>
                <a:solidFill>
                  <a:prstClr val="black"/>
                </a:solidFill>
                <a:effectLst/>
                <a:uLnTx/>
                <a:uFillTx/>
                <a:ea typeface="+mn-ea"/>
                <a:cs typeface="+mn-cs"/>
              </a:rPr>
              <a:t>La thématique a laquelle se rapporte le critère puis l’objectif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fr-FR" baseline="0" dirty="0">
                <a:solidFill>
                  <a:prstClr val="black"/>
                </a:solidFill>
              </a:rPr>
              <a:t>Le chapitre</a:t>
            </a:r>
            <a:r>
              <a:rPr lang="fr-FR" dirty="0">
                <a:solidFill>
                  <a:prstClr val="black"/>
                </a:solidFill>
              </a:rPr>
              <a:t> est identifiable à partir de la numérotation de l’objectif et du critère. En l’espèce  nous sommes dans le chapitre 1 étant donné qu’il s’agit du critère n°</a:t>
            </a:r>
            <a:r>
              <a:rPr lang="fr-FR" b="1" dirty="0">
                <a:solidFill>
                  <a:prstClr val="black"/>
                </a:solidFill>
              </a:rPr>
              <a:t>1.</a:t>
            </a:r>
            <a:r>
              <a:rPr lang="fr-FR" dirty="0">
                <a:solidFill>
                  <a:prstClr val="black"/>
                </a:solidFill>
              </a:rPr>
              <a:t>7.2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kumimoji="0" lang="fr-FR" sz="1200" b="0" i="0" u="none" strike="noStrike" kern="1200" cap="none" spc="0" normalizeH="0" baseline="0" noProof="0" dirty="0">
                <a:ln>
                  <a:noFill/>
                </a:ln>
                <a:solidFill>
                  <a:prstClr val="black"/>
                </a:solidFill>
                <a:effectLst/>
                <a:uLnTx/>
                <a:uFillTx/>
                <a:ea typeface="+mn-ea"/>
                <a:cs typeface="+mn-cs"/>
              </a:rPr>
              <a:t> Le</a:t>
            </a:r>
            <a:r>
              <a:rPr kumimoji="0" lang="fr-FR" sz="1200" b="0" i="0" u="none" strike="noStrike" kern="1200" cap="none" spc="0" normalizeH="0" noProof="0" dirty="0">
                <a:ln>
                  <a:noFill/>
                </a:ln>
                <a:solidFill>
                  <a:prstClr val="black"/>
                </a:solidFill>
                <a:effectLst/>
                <a:uLnTx/>
                <a:uFillTx/>
                <a:ea typeface="+mn-ea"/>
                <a:cs typeface="+mn-cs"/>
              </a:rPr>
              <a:t> niveau d’exigence requis: standard ou impératif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fr-FR" baseline="0" dirty="0">
                <a:solidFill>
                  <a:prstClr val="black"/>
                </a:solidFill>
              </a:rPr>
              <a:t> </a:t>
            </a:r>
            <a:r>
              <a:rPr kumimoji="0" lang="fr-FR" sz="1200" b="0" i="0" u="none" strike="noStrike" kern="1200" cap="none" spc="0" normalizeH="0" baseline="0" noProof="0" dirty="0">
                <a:ln>
                  <a:noFill/>
                </a:ln>
                <a:solidFill>
                  <a:prstClr val="black"/>
                </a:solidFill>
                <a:effectLst/>
                <a:uLnTx/>
                <a:uFillTx/>
                <a:ea typeface="+mn-ea"/>
                <a:cs typeface="+mn-cs"/>
              </a:rPr>
              <a:t>Les éléments d’évaluation peuvent consister en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solidFill>
                  <a:prstClr val="black"/>
                </a:solidFill>
                <a:latin typeface="Calibri" panose="020F0502020204030204"/>
              </a:rPr>
              <a:t>Des entretiens</a:t>
            </a:r>
            <a:r>
              <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rPr>
              <a:t> avec des professionnel, des personnes prises en charge, la gouvernance de l’ESSMS ou des membre du conseil de vie sociale (ne s’applique pas à la PJJ) ;</a:t>
            </a:r>
          </a:p>
          <a:p>
            <a:pPr marL="171450" indent="-171450" algn="just">
              <a:buFontTx/>
              <a:buChar char="-"/>
              <a:defRPr/>
            </a:pPr>
            <a:r>
              <a:rPr lang="fr-FR" dirty="0">
                <a:solidFill>
                  <a:prstClr val="black"/>
                </a:solidFill>
                <a:latin typeface="Calibri" panose="020F0502020204030204"/>
              </a:rPr>
              <a:t> </a:t>
            </a:r>
            <a:r>
              <a:rPr lang="fr-FR" dirty="0">
                <a:solidFill>
                  <a:prstClr val="black"/>
                </a:solidFill>
              </a:rPr>
              <a:t>On peut également trouver les indications suivantes : Consultation documentaire/ observation ;</a:t>
            </a:r>
          </a:p>
          <a:p>
            <a:pPr marL="171450" indent="-171450" algn="just">
              <a:buFontTx/>
              <a:buChar char="-"/>
              <a:defRPr/>
            </a:pPr>
            <a:r>
              <a:rPr lang="fr-FR" dirty="0">
                <a:solidFill>
                  <a:prstClr val="black"/>
                </a:solidFill>
              </a:rPr>
              <a:t>Les références répertoriées ne s’adressent pas toutes à la PJJ. Sur l’outil référentiel Excel qui sera joint à la note seront mentionnées les références s’adressant à la PJJ ainsi que les références de la DPJJ.</a:t>
            </a:r>
          </a:p>
          <a:p>
            <a:pPr marL="171450" indent="-171450" algn="just">
              <a:buFontTx/>
              <a:buChar char="-"/>
              <a:defRPr/>
            </a:pPr>
            <a:endParaRPr lang="fr-FR" dirty="0">
              <a:solidFill>
                <a:prstClr val="black"/>
              </a:solidFill>
            </a:endParaRPr>
          </a:p>
          <a:p>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13</a:t>
            </a:fld>
            <a:endParaRPr lang="fr-FR"/>
          </a:p>
        </p:txBody>
      </p:sp>
    </p:spTree>
    <p:extLst>
      <p:ext uri="{BB962C8B-B14F-4D97-AF65-F5344CB8AC3E}">
        <p14:creationId xmlns:p14="http://schemas.microsoft.com/office/powerpoint/2010/main" val="1446960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185863"/>
            <a:ext cx="5953125" cy="3349625"/>
          </a:xfrm>
        </p:spPr>
      </p:sp>
      <p:sp>
        <p:nvSpPr>
          <p:cNvPr id="3" name="Espace réservé des notes 2"/>
          <p:cNvSpPr>
            <a:spLocks noGrp="1"/>
          </p:cNvSpPr>
          <p:nvPr>
            <p:ph type="body" idx="1"/>
          </p:nvPr>
        </p:nvSpPr>
        <p:spPr>
          <a:xfrm>
            <a:off x="679768" y="4777195"/>
            <a:ext cx="5438140" cy="4504212"/>
          </a:xfrm>
        </p:spPr>
        <p:txBody>
          <a:bodyPr/>
          <a:lstStyle/>
          <a:p>
            <a:pPr marL="0" marR="0" lvl="0" indent="0" algn="just"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Chaque</a:t>
            </a:r>
            <a:r>
              <a:rPr kumimoji="0" lang="fr-FR" b="1" i="0" u="none" strike="noStrike" kern="1200" cap="none" spc="0" normalizeH="0" baseline="0" noProof="0" dirty="0">
                <a:ln>
                  <a:noFill/>
                </a:ln>
                <a:solidFill>
                  <a:prstClr val="black"/>
                </a:solidFill>
                <a:effectLst/>
                <a:uLnTx/>
                <a:uFillTx/>
                <a:latin typeface="Calibri" panose="020F0502020204030204"/>
                <a:ea typeface="+mn-ea"/>
                <a:cs typeface="+mn-cs"/>
              </a:rPr>
              <a:t> élément d’évaluation du critère fait l’objet d’une cotation </a:t>
            </a: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sur </a:t>
            </a:r>
            <a:r>
              <a:rPr kumimoji="0" lang="fr-FR" b="1" i="0" u="none" strike="noStrike" kern="1200" cap="none" spc="0" normalizeH="0" baseline="0" noProof="0" dirty="0">
                <a:ln>
                  <a:noFill/>
                </a:ln>
                <a:solidFill>
                  <a:prstClr val="black"/>
                </a:solidFill>
                <a:effectLst/>
                <a:uLnTx/>
                <a:uFillTx/>
                <a:latin typeface="Calibri" panose="020F0502020204030204"/>
                <a:ea typeface="+mn-ea"/>
                <a:cs typeface="+mn-cs"/>
              </a:rPr>
              <a:t>une échelle de cinq niveaux</a:t>
            </a: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fr-FR" b="1" dirty="0">
                <a:solidFill>
                  <a:prstClr val="black"/>
                </a:solidFill>
                <a:latin typeface="Calibri" panose="020F0502020204030204"/>
              </a:rPr>
              <a:t>.  </a:t>
            </a:r>
            <a:r>
              <a:rPr kumimoji="0" lang="fr-FR" sz="1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La cotation « Optimisé » sera comptée à 4.</a:t>
            </a:r>
          </a:p>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Lorsqu’un critère ne concerne pas une structure il sera coté « NC » pour non concerné.</a:t>
            </a:r>
            <a:endParaRPr kumimoji="0" lang="fr-FR"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b="1" i="0" u="none" strike="noStrike" kern="1200" cap="none" spc="0" normalizeH="0" baseline="0" noProof="0" dirty="0">
                <a:ln>
                  <a:noFill/>
                </a:ln>
                <a:solidFill>
                  <a:prstClr val="black"/>
                </a:solidFill>
                <a:effectLst/>
                <a:uLnTx/>
                <a:uFillTx/>
                <a:latin typeface="Calibri" panose="020F0502020204030204"/>
                <a:ea typeface="+mn-ea"/>
                <a:cs typeface="+mn-cs"/>
              </a:rPr>
              <a:t>Une cotation en cascade : </a:t>
            </a: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la moyenne des cotations des éléments d’évaluation qui se rapportent à un critère correspond à la cotation du critère </a:t>
            </a: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 l</a:t>
            </a: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a moyenne de cotation des critères d’un même objectif correspond à la cotation de cet objectif… </a:t>
            </a:r>
          </a:p>
          <a:p>
            <a:pPr algn="just"/>
            <a:endParaRPr lang="fr-FR" dirty="0"/>
          </a:p>
          <a:p>
            <a:pPr marL="0" marR="0" lvl="0" indent="0" algn="just" defTabSz="914400" rtl="0" eaLnBrk="1" fontAlgn="auto" latinLnBrk="0" hangingPunct="1">
              <a:lnSpc>
                <a:spcPct val="115000"/>
              </a:lnSpc>
              <a:spcBef>
                <a:spcPts val="0"/>
              </a:spcBef>
              <a:spcAft>
                <a:spcPts val="1000"/>
              </a:spcAft>
              <a:buClrTx/>
              <a:buSzTx/>
              <a:buFontTx/>
              <a:buNone/>
              <a:tabLst/>
              <a:defRPr/>
            </a:pPr>
            <a:r>
              <a:rPr lang="fr-FR" dirty="0">
                <a:solidFill>
                  <a:prstClr val="black"/>
                </a:solidFill>
                <a:latin typeface="Calibri" panose="020F0502020204030204"/>
                <a:ea typeface="Calibri" panose="020F0502020204030204" pitchFamily="34" charset="0"/>
                <a:cs typeface="Calibri" panose="020F0502020204030204" pitchFamily="34" charset="0"/>
              </a:rPr>
              <a:t>Cette </a:t>
            </a:r>
            <a:r>
              <a:rPr kumimoji="0" lang="fr-FR" sz="1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opération se répète pour la cotation de la thématique puis du chapitre.</a:t>
            </a:r>
            <a:endPar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algn="just"/>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2CFD01-CE2C-4809-B154-778122C6B92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8572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768" y="4777195"/>
            <a:ext cx="5438140" cy="4504212"/>
          </a:xfrm>
        </p:spPr>
        <p:txBody>
          <a:bodyPr/>
          <a:lstStyle/>
          <a:p>
            <a:pPr algn="just"/>
            <a:r>
              <a:rPr lang="fr-FR" b="1" dirty="0"/>
              <a:t>Les conséquences d’u</a:t>
            </a:r>
            <a:r>
              <a:rPr lang="fr-FR" b="1" dirty="0">
                <a:ea typeface="Calibri" panose="020F0502020204030204" pitchFamily="34" charset="0"/>
                <a:cs typeface="Calibri" panose="020F0502020204030204" pitchFamily="34" charset="0"/>
              </a:rPr>
              <a:t>ne cotation égale ou inférieure au niveau trois d’un critère impératif </a:t>
            </a:r>
            <a:r>
              <a:rPr lang="fr-FR" dirty="0"/>
              <a:t>:</a:t>
            </a:r>
          </a:p>
          <a:p>
            <a:pPr algn="just"/>
            <a:r>
              <a:rPr lang="fr-FR" sz="1200" dirty="0">
                <a:effectLst/>
                <a:ea typeface="Calibri" panose="020F0502020204030204" pitchFamily="34" charset="0"/>
                <a:cs typeface="Calibri" panose="020F0502020204030204" pitchFamily="34" charset="0"/>
              </a:rPr>
              <a:t>- impose à l’organisme accrédité d’établir un formulaire « critère impératif » spécifique au critère concerné et d’en informer la direction de l’ESSMS; </a:t>
            </a:r>
          </a:p>
          <a:p>
            <a:pPr marR="0" lvl="0" indent="-171450" algn="just" defTabSz="914400" rtl="0" eaLnBrk="1" fontAlgn="auto" latinLnBrk="0" hangingPunct="1">
              <a:buClrTx/>
              <a:buSzTx/>
              <a:buFontTx/>
              <a:buChar char="-"/>
              <a:tabLst/>
              <a:defRPr/>
            </a:pPr>
            <a:r>
              <a:rPr lang="fr-FR" sz="1200" dirty="0">
                <a:effectLst/>
                <a:ea typeface="Calibri" panose="020F0502020204030204" pitchFamily="34" charset="0"/>
                <a:cs typeface="Calibri" panose="020F0502020204030204" pitchFamily="34" charset="0"/>
              </a:rPr>
              <a:t>Une fois le rapport définitif, l’ESSMS doit réaliser un plan d’actions spécifique comprenant les mesures correctives mises en place qui est transmis en même temps que le rapport d’évaluation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fr-FR" sz="1200" dirty="0">
                <a:effectLst/>
                <a:ea typeface="Calibri" panose="020F0502020204030204" pitchFamily="34" charset="0"/>
                <a:cs typeface="Calibri" panose="020F0502020204030204" pitchFamily="34" charset="0"/>
              </a:rPr>
              <a:t>La direction territoriale, ainsi que les directions générales des associations et les départements le cas échéant, s’assurent que les actions et leurs échéances de mise en œuvre sont de nature à répondre aux attendus du critère.</a:t>
            </a:r>
            <a:endParaRPr lang="fr-FR" sz="1600" dirty="0">
              <a:effectLst/>
              <a:ea typeface="Calibri" panose="020F0502020204030204" pitchFamily="34" charset="0"/>
              <a:cs typeface="Times New Roman" panose="02020603050405020304" pitchFamily="18" charset="0"/>
            </a:endParaRPr>
          </a:p>
          <a:p>
            <a:pPr algn="just"/>
            <a:endParaRPr lang="fr-FR" b="1" dirty="0"/>
          </a:p>
          <a:p>
            <a:pPr algn="just"/>
            <a:r>
              <a:rPr lang="fr-FR" b="1" dirty="0"/>
              <a:t>Exemple de critère impératif </a:t>
            </a:r>
            <a:r>
              <a:rPr lang="fr-FR" dirty="0"/>
              <a:t>:</a:t>
            </a:r>
          </a:p>
          <a:p>
            <a:pPr marL="171450" indent="-171450" algn="just">
              <a:buFont typeface="Arial" panose="020B0604020202020204" pitchFamily="34" charset="0"/>
              <a:buChar char="•"/>
            </a:pPr>
            <a:r>
              <a:rPr lang="fr-FR" sz="1200" b="0" i="0" u="none" strike="noStrike" baseline="0" dirty="0">
                <a:solidFill>
                  <a:srgbClr val="000000"/>
                </a:solidFill>
              </a:rPr>
              <a:t>Les professionnels respectent la dignité et l’intégrité de la personne accompagnée</a:t>
            </a:r>
          </a:p>
          <a:p>
            <a:pPr marL="171450" indent="-171450" algn="just">
              <a:buFont typeface="Arial" panose="020B0604020202020204" pitchFamily="34" charset="0"/>
              <a:buChar char="•"/>
            </a:pPr>
            <a:r>
              <a:rPr lang="fr-FR" sz="1200" b="0" i="0" u="none" strike="noStrike" baseline="0" dirty="0">
                <a:solidFill>
                  <a:srgbClr val="000000"/>
                </a:solidFill>
              </a:rPr>
              <a:t>Les professionnels respectent le droit à l’image de la personne accompagnée. </a:t>
            </a:r>
          </a:p>
          <a:p>
            <a:pPr marL="171450" indent="-171450" algn="just">
              <a:buFont typeface="Arial" panose="020B0604020202020204" pitchFamily="34" charset="0"/>
              <a:buChar char="•"/>
            </a:pPr>
            <a:r>
              <a:rPr lang="fr-FR" sz="1200" b="0" i="0" u="none" strike="noStrike" baseline="0" dirty="0">
                <a:solidFill>
                  <a:srgbClr val="000000"/>
                </a:solidFill>
              </a:rPr>
              <a:t>L’ESSMS garantit la confidentialité et la protection des informations et données relatives à la personne accompagnée.</a:t>
            </a:r>
          </a:p>
          <a:p>
            <a:pPr marL="171450" indent="-171450" algn="just">
              <a:buFont typeface="Arial" panose="020B0604020202020204" pitchFamily="34" charset="0"/>
              <a:buChar char="•"/>
            </a:pPr>
            <a:r>
              <a:rPr lang="fr-FR" sz="1200" b="0" i="0" u="none" strike="noStrike" baseline="0" dirty="0">
                <a:solidFill>
                  <a:srgbClr val="000000"/>
                </a:solidFill>
              </a:rPr>
              <a:t>L’ESSMS favorise l’exercice des droits et libertés de la personne accompagnée</a:t>
            </a:r>
            <a:r>
              <a:rPr lang="fr-FR" sz="1200" b="0" i="0" u="none" strike="noStrike" baseline="0" dirty="0">
                <a:solidFill>
                  <a:srgbClr val="000000"/>
                </a:solidFill>
                <a:latin typeface="Arial" panose="020B0604020202020204" pitchFamily="34" charset="0"/>
              </a:rPr>
              <a:t>. </a:t>
            </a:r>
            <a:r>
              <a:rPr lang="fr-FR" sz="1200" b="0" i="0" u="none" strike="noStrike" baseline="0" dirty="0">
                <a:solidFill>
                  <a:srgbClr val="000000"/>
                </a:solidFill>
              </a:rPr>
              <a:t> </a:t>
            </a:r>
          </a:p>
          <a:p>
            <a:pPr marL="171450" indent="-171450" algn="just">
              <a:buFont typeface="Arial" panose="020B0604020202020204" pitchFamily="34" charset="0"/>
              <a:buChar char="•"/>
            </a:pPr>
            <a:endParaRPr lang="fr-FR" dirty="0">
              <a:solidFill>
                <a:srgbClr val="000000"/>
              </a:solidFill>
            </a:endParaRPr>
          </a:p>
          <a:p>
            <a:pPr algn="just"/>
            <a:r>
              <a:rPr lang="fr-FR" dirty="0">
                <a:solidFill>
                  <a:srgbClr val="000000"/>
                </a:solidFill>
              </a:rPr>
              <a:t>En annexe, sont listés les 17 critères impératifs applicables à la PJJ.</a:t>
            </a:r>
            <a:endParaRPr lang="fr-FR" dirty="0"/>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15</a:t>
            </a:fld>
            <a:endParaRPr lang="fr-FR"/>
          </a:p>
        </p:txBody>
      </p:sp>
    </p:spTree>
    <p:extLst>
      <p:ext uri="{BB962C8B-B14F-4D97-AF65-F5344CB8AC3E}">
        <p14:creationId xmlns:p14="http://schemas.microsoft.com/office/powerpoint/2010/main" val="4271802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16</a:t>
            </a:fld>
            <a:endParaRPr lang="fr-FR"/>
          </a:p>
        </p:txBody>
      </p:sp>
    </p:spTree>
    <p:extLst>
      <p:ext uri="{BB962C8B-B14F-4D97-AF65-F5344CB8AC3E}">
        <p14:creationId xmlns:p14="http://schemas.microsoft.com/office/powerpoint/2010/main" val="11775870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768" y="4770844"/>
            <a:ext cx="5438140" cy="3908614"/>
          </a:xfrm>
        </p:spPr>
        <p:txBody>
          <a:bodyPr/>
          <a:lstStyle/>
          <a:p>
            <a:r>
              <a:rPr lang="fr-FR" i="1" dirty="0"/>
              <a:t>Graphique général : commencer par le « pétale « programmation sur 5 ans » et aller dans le sens des aiguilles d’une montre.</a:t>
            </a:r>
          </a:p>
          <a:p>
            <a:endParaRPr lang="fr-FR" b="1" i="1" dirty="0"/>
          </a:p>
          <a:p>
            <a:endParaRPr lang="fr-FR" b="1" dirty="0"/>
          </a:p>
          <a:p>
            <a:r>
              <a:rPr lang="fr-FR" b="1" dirty="0"/>
              <a:t>COFRAC </a:t>
            </a:r>
            <a:r>
              <a:rPr lang="fr-FR" dirty="0"/>
              <a:t>: comité français d’accréditation</a:t>
            </a:r>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17</a:t>
            </a:fld>
            <a:endParaRPr lang="fr-FR"/>
          </a:p>
        </p:txBody>
      </p:sp>
    </p:spTree>
    <p:extLst>
      <p:ext uri="{BB962C8B-B14F-4D97-AF65-F5344CB8AC3E}">
        <p14:creationId xmlns:p14="http://schemas.microsoft.com/office/powerpoint/2010/main" val="1853271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768" y="4777195"/>
            <a:ext cx="5438140" cy="5458845"/>
          </a:xfrm>
        </p:spPr>
        <p:txBody>
          <a:bodyPr/>
          <a:lstStyle/>
          <a:p>
            <a:pPr algn="just">
              <a:lnSpc>
                <a:spcPct val="115000"/>
              </a:lnSpc>
              <a:spcAft>
                <a:spcPts val="1000"/>
              </a:spcAft>
            </a:pPr>
            <a:r>
              <a:rPr lang="fr-FR" sz="1100" dirty="0">
                <a:effectLst/>
                <a:ea typeface="Calibri" panose="020F0502020204030204" pitchFamily="34" charset="0"/>
                <a:cs typeface="Calibri" panose="020F0502020204030204" pitchFamily="34" charset="0"/>
              </a:rPr>
              <a:t>Les échéances de transmission des résultats des évaluations de la qualité des prestations des ESSMS sont arrêtées par la ou les autorités ayant délivré l’autorisation. Ces dernières établissent </a:t>
            </a:r>
            <a:r>
              <a:rPr lang="fr-FR" sz="1100" b="1" dirty="0">
                <a:effectLst/>
                <a:ea typeface="Calibri" panose="020F0502020204030204" pitchFamily="34" charset="0"/>
                <a:cs typeface="Calibri" panose="020F0502020204030204" pitchFamily="34" charset="0"/>
              </a:rPr>
              <a:t>une programmation pluriannuelle permettant d’assurer un étalement des évaluations et ainsi, de l’exploitation des rapports d’évaluation</a:t>
            </a:r>
            <a:r>
              <a:rPr lang="fr-FR" sz="1100" dirty="0">
                <a:effectLst/>
                <a:ea typeface="Calibri" panose="020F0502020204030204" pitchFamily="34" charset="0"/>
                <a:cs typeface="Calibri" panose="020F0502020204030204" pitchFamily="34" charset="0"/>
              </a:rPr>
              <a:t>.</a:t>
            </a:r>
          </a:p>
          <a:p>
            <a:pPr algn="just">
              <a:lnSpc>
                <a:spcPct val="115000"/>
              </a:lnSpc>
              <a:spcAft>
                <a:spcPts val="1000"/>
              </a:spcAft>
            </a:pPr>
            <a:r>
              <a:rPr lang="fr-FR" sz="1100" dirty="0">
                <a:effectLst/>
                <a:latin typeface="Marianne" panose="02000000000000000000" pitchFamily="50" charset="0"/>
                <a:ea typeface="Calibri" panose="020F0502020204030204" pitchFamily="34" charset="0"/>
                <a:cs typeface="Calibri" panose="020F0502020204030204" pitchFamily="34" charset="0"/>
              </a:rPr>
              <a:t> </a:t>
            </a:r>
            <a:r>
              <a:rPr lang="fr-FR" sz="1100" dirty="0">
                <a:ea typeface="Calibri" panose="020F0502020204030204" pitchFamily="34" charset="0"/>
                <a:cs typeface="Calibri" panose="020F0502020204030204" pitchFamily="34" charset="0"/>
              </a:rPr>
              <a:t>Il est également </a:t>
            </a:r>
            <a:r>
              <a:rPr lang="fr-FR" sz="1100" b="1" dirty="0">
                <a:ea typeface="Calibri" panose="020F0502020204030204" pitchFamily="34" charset="0"/>
                <a:cs typeface="Calibri" panose="020F0502020204030204" pitchFamily="34" charset="0"/>
              </a:rPr>
              <a:t>possible pour les ESSMS d’une même association de faire coïncider les échéances de leur transmission d’évaluation</a:t>
            </a:r>
            <a:r>
              <a:rPr lang="fr-FR" sz="1100" dirty="0">
                <a:ea typeface="Calibri" panose="020F0502020204030204" pitchFamily="34" charset="0"/>
                <a:cs typeface="Calibri" panose="020F0502020204030204" pitchFamily="34" charset="0"/>
              </a:rPr>
              <a:t>. Cette démarche d’évaluation doit pouvoir soutenir le dialogue entre les autorités compétentes, les ESSMS et les associations gestionnaires.</a:t>
            </a:r>
            <a:endParaRPr lang="fr-FR" sz="1100" dirty="0">
              <a:ea typeface="Calibri" panose="020F0502020204030204" pitchFamily="34" charset="0"/>
              <a:cs typeface="Times New Roman" panose="02020603050405020304" pitchFamily="18" charset="0"/>
            </a:endParaRPr>
          </a:p>
          <a:p>
            <a:pPr algn="just">
              <a:lnSpc>
                <a:spcPct val="115000"/>
              </a:lnSpc>
              <a:spcAft>
                <a:spcPts val="1000"/>
              </a:spcAft>
            </a:pPr>
            <a:r>
              <a:rPr lang="fr-FR" sz="1100" dirty="0">
                <a:effectLst/>
                <a:ea typeface="Calibri" panose="020F0502020204030204" pitchFamily="34" charset="0"/>
                <a:cs typeface="Calibri" panose="020F0502020204030204" pitchFamily="34" charset="0"/>
              </a:rPr>
              <a:t>Ainsi, les </a:t>
            </a:r>
            <a:r>
              <a:rPr lang="fr-FR" sz="1100" b="1" dirty="0">
                <a:effectLst/>
                <a:ea typeface="Calibri" panose="020F0502020204030204" pitchFamily="34" charset="0"/>
                <a:cs typeface="Calibri" panose="020F0502020204030204" pitchFamily="34" charset="0"/>
              </a:rPr>
              <a:t>directions territoriales proposent </a:t>
            </a:r>
            <a:r>
              <a:rPr lang="fr-FR" sz="1100" dirty="0">
                <a:effectLst/>
                <a:ea typeface="Calibri" panose="020F0502020204030204" pitchFamily="34" charset="0"/>
                <a:cs typeface="Calibri" panose="020F0502020204030204" pitchFamily="34" charset="0"/>
              </a:rPr>
              <a:t>une programmation des transmissions des rapports d’évaluation aux directions interrégionales après échanges avec les directeurs des ESSMS, les directeurs généraux des associations, et les conseils départementaux pour les ESSMS du SAH conjoint. Les directeurs interrégionaux établissent, pour le préfet de département, </a:t>
            </a:r>
            <a:r>
              <a:rPr lang="fr-FR" sz="1100" b="1" dirty="0">
                <a:effectLst/>
                <a:ea typeface="Calibri" panose="020F0502020204030204" pitchFamily="34" charset="0"/>
                <a:cs typeface="Calibri" panose="020F0502020204030204" pitchFamily="34" charset="0"/>
              </a:rPr>
              <a:t>un arrêté pour les ESSMS du secteur public et du SAH exclusif </a:t>
            </a:r>
            <a:r>
              <a:rPr lang="fr-FR" sz="1100" dirty="0">
                <a:effectLst/>
                <a:ea typeface="Calibri" panose="020F0502020204030204" pitchFamily="34" charset="0"/>
                <a:cs typeface="Calibri" panose="020F0502020204030204" pitchFamily="34" charset="0"/>
              </a:rPr>
              <a:t>et </a:t>
            </a:r>
            <a:r>
              <a:rPr lang="fr-FR" sz="1100" b="1" dirty="0">
                <a:effectLst/>
                <a:ea typeface="Calibri" panose="020F0502020204030204" pitchFamily="34" charset="0"/>
                <a:cs typeface="Calibri" panose="020F0502020204030204" pitchFamily="34" charset="0"/>
              </a:rPr>
              <a:t>un deuxième conjointement avec le département du ressort pour les ESSMS du SAH conjoint</a:t>
            </a:r>
            <a:r>
              <a:rPr lang="fr-FR" sz="1100" dirty="0">
                <a:effectLst/>
                <a:ea typeface="Calibri" panose="020F0502020204030204" pitchFamily="34" charset="0"/>
                <a:cs typeface="Calibri" panose="020F0502020204030204" pitchFamily="34" charset="0"/>
              </a:rPr>
              <a:t>. Les arrêtés sont publiés </a:t>
            </a:r>
            <a:r>
              <a:rPr lang="fr-FR" sz="1100" i="1" dirty="0">
                <a:effectLst/>
                <a:ea typeface="Calibri" panose="020F0502020204030204" pitchFamily="34" charset="0"/>
                <a:cs typeface="Calibri" panose="020F0502020204030204" pitchFamily="34" charset="0"/>
              </a:rPr>
              <a:t>« au plus tard le 31 décembre de chaque année »</a:t>
            </a:r>
            <a:r>
              <a:rPr lang="fr-FR" sz="1100" dirty="0">
                <a:effectLst/>
                <a:ea typeface="Calibri" panose="020F0502020204030204" pitchFamily="34" charset="0"/>
                <a:cs typeface="Calibri" panose="020F0502020204030204" pitchFamily="34" charset="0"/>
              </a:rPr>
              <a:t> et portent </a:t>
            </a:r>
            <a:r>
              <a:rPr lang="fr-FR" sz="1100" i="1" dirty="0">
                <a:effectLst/>
                <a:ea typeface="Calibri" panose="020F0502020204030204" pitchFamily="34" charset="0"/>
                <a:cs typeface="Calibri" panose="020F0502020204030204" pitchFamily="34" charset="0"/>
              </a:rPr>
              <a:t>« sur la période des cinq années à venir »</a:t>
            </a:r>
            <a:r>
              <a:rPr lang="fr-FR" sz="1100" dirty="0">
                <a:effectLst/>
                <a:ea typeface="Calibri" panose="020F0502020204030204" pitchFamily="34" charset="0"/>
                <a:cs typeface="Calibri" panose="020F0502020204030204" pitchFamily="34" charset="0"/>
              </a:rPr>
              <a:t>.</a:t>
            </a:r>
            <a:endParaRPr lang="fr-FR" sz="11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fr-FR" sz="1100" dirty="0">
                <a:effectLst/>
                <a:ea typeface="Calibri" panose="020F0502020204030204" pitchFamily="34" charset="0"/>
                <a:cs typeface="Calibri" panose="020F0502020204030204" pitchFamily="34" charset="0"/>
              </a:rPr>
              <a:t> Ces </a:t>
            </a:r>
            <a:r>
              <a:rPr lang="fr-FR" sz="1100" b="1" dirty="0">
                <a:effectLst/>
                <a:ea typeface="Calibri" panose="020F0502020204030204" pitchFamily="34" charset="0"/>
                <a:cs typeface="Calibri" panose="020F0502020204030204" pitchFamily="34" charset="0"/>
              </a:rPr>
              <a:t>arrêtés sont notifiés aux directeurs des ESSMS </a:t>
            </a:r>
            <a:r>
              <a:rPr lang="fr-FR" sz="1100" dirty="0">
                <a:effectLst/>
                <a:ea typeface="Calibri" panose="020F0502020204030204" pitchFamily="34" charset="0"/>
                <a:cs typeface="Calibri" panose="020F0502020204030204" pitchFamily="34" charset="0"/>
              </a:rPr>
              <a:t>afin qu’ils préparent leurs structures à la réalisation de l’évaluation ainsi qu’aux directions territoriales afin qu’elles assurent le suivi de cette démarche et accompagnent les ESSMS. Ces programmations sont également transmises à l’administration centrale.</a:t>
            </a:r>
            <a:endParaRPr lang="fr-FR" sz="1100" dirty="0">
              <a:effectLst/>
              <a:ea typeface="Calibri" panose="020F0502020204030204" pitchFamily="34" charset="0"/>
              <a:cs typeface="Times New Roman" panose="02020603050405020304" pitchFamily="18" charset="0"/>
            </a:endParaRPr>
          </a:p>
          <a:p>
            <a:pPr algn="just">
              <a:lnSpc>
                <a:spcPct val="115000"/>
              </a:lnSpc>
              <a:spcAft>
                <a:spcPts val="1000"/>
              </a:spcAft>
            </a:pPr>
            <a:endParaRPr lang="fr-FR" sz="1100" dirty="0">
              <a:effectLst/>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18</a:t>
            </a:fld>
            <a:endParaRPr lang="fr-FR"/>
          </a:p>
        </p:txBody>
      </p:sp>
    </p:spTree>
    <p:extLst>
      <p:ext uri="{BB962C8B-B14F-4D97-AF65-F5344CB8AC3E}">
        <p14:creationId xmlns:p14="http://schemas.microsoft.com/office/powerpoint/2010/main" val="31936035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15000"/>
              </a:lnSpc>
              <a:spcAft>
                <a:spcPts val="1000"/>
              </a:spcAft>
            </a:pPr>
            <a:r>
              <a:rPr lang="fr-FR" sz="1200" dirty="0">
                <a:effectLst/>
                <a:ea typeface="Calibri" panose="020F0502020204030204" pitchFamily="34" charset="0"/>
                <a:cs typeface="Times New Roman" panose="02020603050405020304" pitchFamily="18" charset="0"/>
              </a:rPr>
              <a:t>La DIR propose aux ESSMS du SAH exclusif d’intégrer cette contractualisation. </a:t>
            </a:r>
            <a:endParaRPr lang="fr-FR" sz="16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a:effectLst/>
                <a:ea typeface="Calibri" panose="020F0502020204030204" pitchFamily="34" charset="0"/>
                <a:cs typeface="Times New Roman" panose="02020603050405020304" pitchFamily="18" charset="0"/>
              </a:rPr>
              <a:t>Le contrat doit comprendre notamment une clause spécifique aux conséquences pécuniaires en cas de retrait de l’accréditation ou de non obtention de l’accréditation par le COFRAC. En effet, dans le cadre de la procédure d’accréditation, l’organisme candidat peut recevoir du COFRAC une </a:t>
            </a:r>
            <a:r>
              <a:rPr lang="fr-FR" sz="1200" i="1" dirty="0">
                <a:effectLst/>
                <a:ea typeface="Calibri" panose="020F0502020204030204" pitchFamily="34" charset="0"/>
                <a:cs typeface="Times New Roman" panose="02020603050405020304" pitchFamily="18" charset="0"/>
              </a:rPr>
              <a:t>« recevabilité opérationnelle favorable leur permettant de réaliser temporairement des évaluations » </a:t>
            </a:r>
            <a:r>
              <a:rPr lang="fr-FR" sz="1200" dirty="0">
                <a:effectLst/>
                <a:ea typeface="Calibri" panose="020F0502020204030204" pitchFamily="34" charset="0"/>
                <a:cs typeface="Times New Roman" panose="02020603050405020304" pitchFamily="18" charset="0"/>
              </a:rPr>
              <a:t>sans obtenir finalement son accréditation.</a:t>
            </a:r>
            <a:endParaRPr lang="fr-FR" sz="1600" dirty="0">
              <a:effectLst/>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19</a:t>
            </a:fld>
            <a:endParaRPr lang="fr-FR"/>
          </a:p>
        </p:txBody>
      </p:sp>
    </p:spTree>
    <p:extLst>
      <p:ext uri="{BB962C8B-B14F-4D97-AF65-F5344CB8AC3E}">
        <p14:creationId xmlns:p14="http://schemas.microsoft.com/office/powerpoint/2010/main" val="2027242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2</a:t>
            </a:fld>
            <a:endParaRPr lang="fr-FR"/>
          </a:p>
        </p:txBody>
      </p:sp>
    </p:spTree>
    <p:extLst>
      <p:ext uri="{BB962C8B-B14F-4D97-AF65-F5344CB8AC3E}">
        <p14:creationId xmlns:p14="http://schemas.microsoft.com/office/powerpoint/2010/main" val="17830815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20</a:t>
            </a:fld>
            <a:endParaRPr lang="fr-FR"/>
          </a:p>
        </p:txBody>
      </p:sp>
    </p:spTree>
    <p:extLst>
      <p:ext uri="{BB962C8B-B14F-4D97-AF65-F5344CB8AC3E}">
        <p14:creationId xmlns:p14="http://schemas.microsoft.com/office/powerpoint/2010/main" val="14270555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768" y="4777195"/>
            <a:ext cx="5438140" cy="5149443"/>
          </a:xfrm>
        </p:spPr>
        <p:txBody>
          <a:bodyPr/>
          <a:lstStyle/>
          <a:p>
            <a:pPr algn="just">
              <a:lnSpc>
                <a:spcPct val="115000"/>
              </a:lnSpc>
              <a:spcAft>
                <a:spcPts val="1000"/>
              </a:spcAft>
            </a:pPr>
            <a:r>
              <a:rPr lang="fr-FR" sz="1100" b="1" dirty="0">
                <a:ea typeface="Calibri" panose="020F0502020204030204" pitchFamily="34" charset="0"/>
                <a:cs typeface="Times New Roman" panose="02020603050405020304" pitchFamily="18" charset="0"/>
              </a:rPr>
              <a:t>Les méthodes d’intervention :</a:t>
            </a:r>
          </a:p>
          <a:p>
            <a:pPr algn="just">
              <a:lnSpc>
                <a:spcPct val="115000"/>
              </a:lnSpc>
              <a:spcAft>
                <a:spcPts val="1000"/>
              </a:spcAft>
            </a:pPr>
            <a:r>
              <a:rPr lang="fr-FR" sz="1100" b="1" dirty="0">
                <a:ea typeface="Calibri" panose="020F0502020204030204" pitchFamily="34" charset="0"/>
                <a:cs typeface="Times New Roman" panose="02020603050405020304" pitchFamily="18" charset="0"/>
              </a:rPr>
              <a:t>A</a:t>
            </a:r>
            <a:r>
              <a:rPr lang="fr-FR" sz="1100" b="1" dirty="0">
                <a:effectLst/>
                <a:ea typeface="Calibri" panose="020F0502020204030204" pitchFamily="34" charset="0"/>
                <a:cs typeface="Times New Roman" panose="02020603050405020304" pitchFamily="18" charset="0"/>
              </a:rPr>
              <a:t>ccompagné traceur : </a:t>
            </a:r>
            <a:r>
              <a:rPr lang="fr-FR" sz="1100" dirty="0">
                <a:effectLst/>
                <a:ea typeface="Calibri" panose="020F0502020204030204" pitchFamily="34" charset="0"/>
                <a:cs typeface="Times New Roman" panose="02020603050405020304" pitchFamily="18" charset="0"/>
              </a:rPr>
              <a:t>se centre sur le recueil de la parole de la personne accompagnée sur sa prise en charge, suivi d’entretiens avec les professionnels qui l’accompagnent au quotidien. </a:t>
            </a:r>
            <a:r>
              <a:rPr lang="fr-FR" sz="1100" i="1" dirty="0">
                <a:effectLst/>
                <a:ea typeface="Calibri" panose="020F0502020204030204" pitchFamily="34" charset="0"/>
                <a:cs typeface="Times New Roman" panose="02020603050405020304" pitchFamily="18" charset="0"/>
              </a:rPr>
              <a:t>« L’évaluation vise à appréhender la perception de la bientraitance par la personne accompagnée, le respect de ses droits, les actions permettant de faciliter son expression et sa participation, son implication dans la co-construction et la personnalisation de son projet d’accompagnement, l’adaptation de son accompagnement à l’autonomie et à la santé, et à assurer la continuité et la fluidité des parcours. »</a:t>
            </a:r>
            <a:endParaRPr lang="fr-FR" sz="11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fr-FR" sz="1100" b="1" dirty="0">
                <a:ea typeface="Calibri" panose="020F0502020204030204" pitchFamily="34" charset="0"/>
                <a:cs typeface="Times New Roman" panose="02020603050405020304" pitchFamily="18" charset="0"/>
              </a:rPr>
              <a:t>T</a:t>
            </a:r>
            <a:r>
              <a:rPr lang="fr-FR" sz="1100" b="1" dirty="0">
                <a:effectLst/>
                <a:ea typeface="Calibri" panose="020F0502020204030204" pitchFamily="34" charset="0"/>
                <a:cs typeface="Times New Roman" panose="02020603050405020304" pitchFamily="18" charset="0"/>
              </a:rPr>
              <a:t>raceur ciblé : </a:t>
            </a:r>
            <a:r>
              <a:rPr lang="fr-FR" sz="1100" dirty="0">
                <a:effectLst/>
                <a:ea typeface="Calibri" panose="020F0502020204030204" pitchFamily="34" charset="0"/>
                <a:cs typeface="Times New Roman" panose="02020603050405020304" pitchFamily="18" charset="0"/>
              </a:rPr>
              <a:t>est centrée sur le recueil de données à partir d’entretiens avec les professionnels, puis à l’issue, d’un entretien avec la gouvernance. </a:t>
            </a:r>
            <a:r>
              <a:rPr lang="fr-FR" sz="1100" i="1" dirty="0">
                <a:effectLst/>
                <a:ea typeface="Calibri" panose="020F0502020204030204" pitchFamily="34" charset="0"/>
                <a:cs typeface="Times New Roman" panose="02020603050405020304" pitchFamily="18" charset="0"/>
              </a:rPr>
              <a:t>«L’évaluation vise à apprécier</a:t>
            </a:r>
            <a:r>
              <a:rPr lang="fr-FR" sz="1100" dirty="0">
                <a:effectLst/>
                <a:ea typeface="Calibri" panose="020F0502020204030204" pitchFamily="34" charset="0"/>
                <a:cs typeface="Times New Roman" panose="02020603050405020304" pitchFamily="18" charset="0"/>
              </a:rPr>
              <a:t> [la] </a:t>
            </a:r>
            <a:r>
              <a:rPr lang="fr-FR" sz="1100" i="1" dirty="0">
                <a:effectLst/>
                <a:ea typeface="Calibri" panose="020F0502020204030204" pitchFamily="34" charset="0"/>
                <a:cs typeface="Times New Roman" panose="02020603050405020304" pitchFamily="18" charset="0"/>
              </a:rPr>
              <a:t>capacité</a:t>
            </a:r>
            <a:r>
              <a:rPr lang="fr-FR" sz="1100" dirty="0">
                <a:effectLst/>
                <a:ea typeface="Calibri" panose="020F0502020204030204" pitchFamily="34" charset="0"/>
                <a:cs typeface="Times New Roman" panose="02020603050405020304" pitchFamily="18" charset="0"/>
              </a:rPr>
              <a:t> [des professionnels] </a:t>
            </a:r>
            <a:r>
              <a:rPr lang="fr-FR" sz="1100" i="1" dirty="0">
                <a:effectLst/>
                <a:ea typeface="Calibri" panose="020F0502020204030204" pitchFamily="34" charset="0"/>
                <a:cs typeface="Times New Roman" panose="02020603050405020304" pitchFamily="18" charset="0"/>
              </a:rPr>
              <a:t>à avoir un questionnement éthique, à garantir l’effectivité des droits des personnes accompagnées, à favoriser l’expression et la participation de la personne, à coconstruire et à personnaliser son projet d’accompagnement, à adapter l’accompagnement à l’autonomie et à la santé, et à assurer la continuité et la fluidité des parcours. »</a:t>
            </a:r>
            <a:endParaRPr lang="fr-FR" sz="11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fr-FR" sz="1100" b="1" dirty="0">
                <a:ea typeface="Calibri" panose="020F0502020204030204" pitchFamily="34" charset="0"/>
                <a:cs typeface="Times New Roman" panose="02020603050405020304" pitchFamily="18" charset="0"/>
              </a:rPr>
              <a:t>A</a:t>
            </a:r>
            <a:r>
              <a:rPr lang="fr-FR" sz="1100" b="1" dirty="0">
                <a:effectLst/>
                <a:ea typeface="Calibri" panose="020F0502020204030204" pitchFamily="34" charset="0"/>
                <a:cs typeface="Times New Roman" panose="02020603050405020304" pitchFamily="18" charset="0"/>
              </a:rPr>
              <a:t>udit système </a:t>
            </a:r>
            <a:r>
              <a:rPr lang="fr-FR" sz="1100" dirty="0">
                <a:effectLst/>
                <a:ea typeface="Calibri" panose="020F0502020204030204" pitchFamily="34" charset="0"/>
                <a:cs typeface="Times New Roman" panose="02020603050405020304" pitchFamily="18" charset="0"/>
              </a:rPr>
              <a:t>: est basée sur le recueil de données auprès de la gouvernance suivi d’un entretien avec des professionnels.</a:t>
            </a:r>
            <a:r>
              <a:rPr lang="fr-FR" sz="1100" dirty="0">
                <a:ea typeface="Calibri" panose="020F0502020204030204" pitchFamily="34" charset="0"/>
                <a:cs typeface="Times New Roman" panose="02020603050405020304" pitchFamily="18" charset="0"/>
              </a:rPr>
              <a:t> </a:t>
            </a:r>
            <a:r>
              <a:rPr lang="fr-FR" sz="1100" dirty="0">
                <a:effectLst/>
                <a:ea typeface="Calibri" panose="020F0502020204030204" pitchFamily="34" charset="0"/>
                <a:cs typeface="Times New Roman" panose="02020603050405020304" pitchFamily="18" charset="0"/>
              </a:rPr>
              <a:t>Est appréciée la </a:t>
            </a:r>
            <a:r>
              <a:rPr lang="fr-FR" sz="1100" i="1" dirty="0">
                <a:effectLst/>
                <a:ea typeface="Calibri" panose="020F0502020204030204" pitchFamily="34" charset="0"/>
                <a:cs typeface="Times New Roman" panose="02020603050405020304" pitchFamily="18" charset="0"/>
              </a:rPr>
              <a:t>« capacité</a:t>
            </a:r>
            <a:r>
              <a:rPr lang="fr-FR" sz="1100" dirty="0">
                <a:effectLst/>
                <a:ea typeface="Calibri" panose="020F0502020204030204" pitchFamily="34" charset="0"/>
                <a:cs typeface="Times New Roman" panose="02020603050405020304" pitchFamily="18" charset="0"/>
              </a:rPr>
              <a:t> [de la gouvernance] </a:t>
            </a:r>
            <a:r>
              <a:rPr lang="fr-FR" sz="1100" i="1" dirty="0">
                <a:effectLst/>
                <a:ea typeface="Calibri" panose="020F0502020204030204" pitchFamily="34" charset="0"/>
                <a:cs typeface="Times New Roman" panose="02020603050405020304" pitchFamily="18" charset="0"/>
              </a:rPr>
              <a:t>à impulser la bientraitance et l’éthique, à garantir les droits des personnes accompagnées, à favoriser leur expression et leur participation, à organiser la co-construction et la personnalisation des projets d’accompagnement, à proposer une stratégie d’accompagnement à l’autonomie et à la santé, à construire une politique de ressources humaines et une démarche de qualité et de gestion des risques au bénéfice des accompagnements. »</a:t>
            </a:r>
            <a:endParaRPr lang="fr-FR" sz="1100" dirty="0">
              <a:effectLst/>
              <a:ea typeface="Calibri" panose="020F0502020204030204" pitchFamily="34" charset="0"/>
              <a:cs typeface="Times New Roman" panose="02020603050405020304" pitchFamily="18" charset="0"/>
            </a:endParaRPr>
          </a:p>
          <a:p>
            <a:endParaRPr lang="fr-FR" sz="1100"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21</a:t>
            </a:fld>
            <a:endParaRPr lang="fr-FR"/>
          </a:p>
        </p:txBody>
      </p:sp>
    </p:spTree>
    <p:extLst>
      <p:ext uri="{BB962C8B-B14F-4D97-AF65-F5344CB8AC3E}">
        <p14:creationId xmlns:p14="http://schemas.microsoft.com/office/powerpoint/2010/main" val="14895680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768" y="4777194"/>
            <a:ext cx="5438140" cy="4100106"/>
          </a:xfrm>
        </p:spPr>
        <p:txBody>
          <a:bodyPr/>
          <a:lstStyle/>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fr-FR" sz="1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La visite</a:t>
            </a:r>
            <a:r>
              <a:rPr kumimoji="0" lang="fr-FR" sz="1200" b="1" i="0" u="none" strike="noStrike" kern="1200" cap="none" spc="0" normalizeH="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sur site</a:t>
            </a:r>
            <a:endParaRPr kumimoji="0" lang="fr-FR" sz="1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Préalablement aux entretiens avec les personnes accompagnées et afin de garantir leur bon déroulement, les professionnels communiquent aux intervenants tous les éléments utiles. Elles peuvent être assistées par la personne de leur choix, à l’exception d’un professionnel de la structure.</a:t>
            </a:r>
          </a:p>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Tous les membres de l’équipe pluridisciplinaire peuvent être entendus, l’équipe de direction doit mobiliser les professionnels les mieux à même de répondre aux questions liées à chacun des chapitres et thématiques évalués.</a:t>
            </a:r>
          </a:p>
          <a:p>
            <a:pPr marL="0" marR="0" lvl="0" indent="0" algn="just" defTabSz="914400" rtl="0" eaLnBrk="1" fontAlgn="auto" latinLnBrk="0" hangingPunct="1">
              <a:lnSpc>
                <a:spcPct val="115000"/>
              </a:lnSpc>
              <a:spcBef>
                <a:spcPts val="0"/>
              </a:spcBef>
              <a:spcAft>
                <a:spcPts val="100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Lors des entretiens avec les professionnels et la gouvernance, les intervenants peuvent solliciter tout élément de traçabilité à l’appui des propos tenus.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Hors les informations liées au secret médical et les pièces judiciaires (décisions judiciaires et écrits en direction des magistrats).</a:t>
            </a:r>
          </a:p>
          <a:p>
            <a:pPr algn="just">
              <a:lnSpc>
                <a:spcPct val="115000"/>
              </a:lnSpc>
              <a:spcAft>
                <a:spcPts val="1000"/>
              </a:spcAft>
            </a:pPr>
            <a:endParaRPr lang="fr-FR" sz="1200" i="1" dirty="0">
              <a:solidFill>
                <a:srgbClr val="0D0D0D"/>
              </a:solidFill>
              <a:effectLst/>
              <a:ea typeface="Calibri" panose="020F0502020204030204" pitchFamily="34" charset="0"/>
              <a:cs typeface="Times New Roman" panose="02020603050405020304" pitchFamily="18" charset="0"/>
            </a:endParaRPr>
          </a:p>
          <a:p>
            <a:pPr algn="just">
              <a:lnSpc>
                <a:spcPct val="115000"/>
              </a:lnSpc>
              <a:spcAft>
                <a:spcPts val="1000"/>
              </a:spcAft>
            </a:pPr>
            <a:r>
              <a:rPr lang="fr-FR" sz="1200" i="1" dirty="0">
                <a:solidFill>
                  <a:srgbClr val="0D0D0D"/>
                </a:solidFill>
                <a:effectLst/>
                <a:ea typeface="Calibri" panose="020F0502020204030204" pitchFamily="34" charset="0"/>
                <a:cs typeface="Times New Roman" panose="02020603050405020304" pitchFamily="18" charset="0"/>
              </a:rPr>
              <a:t>La méthode définie par la HAS prévoit également un entretien avec les membres du conseil de la vie sociale de l’ESSMS quand celui-ci est tenu d’en mettre un en place. Pour mémoire, les structures du secteur publi</a:t>
            </a:r>
            <a:r>
              <a:rPr lang="fr-FR" sz="1200" i="1" dirty="0">
                <a:solidFill>
                  <a:srgbClr val="0D0D0D"/>
                </a:solidFill>
                <a:effectLst/>
                <a:ea typeface="Calibri" panose="020F0502020204030204" pitchFamily="34" charset="0"/>
                <a:cs typeface="Calibri" panose="020F0502020204030204" pitchFamily="34" charset="0"/>
              </a:rPr>
              <a:t>c et du SAH exclusif ne sont pas soumises à cette obligation</a:t>
            </a:r>
            <a:r>
              <a:rPr lang="fr-FR" sz="1200" i="1" dirty="0">
                <a:solidFill>
                  <a:srgbClr val="0D0D0D"/>
                </a:solidFill>
                <a:effectLst/>
                <a:latin typeface="Marianne" panose="02000000000000000000" pitchFamily="50" charset="0"/>
                <a:ea typeface="Calibri" panose="020F0502020204030204" pitchFamily="34" charset="0"/>
                <a:cs typeface="Calibri" panose="020F0502020204030204" pitchFamily="34" charset="0"/>
              </a:rPr>
              <a: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22</a:t>
            </a:fld>
            <a:endParaRPr lang="fr-FR"/>
          </a:p>
        </p:txBody>
      </p:sp>
    </p:spTree>
    <p:extLst>
      <p:ext uri="{BB962C8B-B14F-4D97-AF65-F5344CB8AC3E}">
        <p14:creationId xmlns:p14="http://schemas.microsoft.com/office/powerpoint/2010/main" val="2391439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style>
          <a:lnRef idx="2">
            <a:schemeClr val="dk1"/>
          </a:lnRef>
          <a:fillRef idx="1">
            <a:schemeClr val="lt1"/>
          </a:fillRef>
          <a:effectRef idx="0">
            <a:schemeClr val="dk1"/>
          </a:effectRef>
          <a:fontRef idx="minor">
            <a:schemeClr val="dk1"/>
          </a:fontRef>
        </p:style>
        <p:txBody>
          <a:bodyPr/>
          <a:lstStyle/>
          <a:p>
            <a:pPr algn="just">
              <a:lnSpc>
                <a:spcPct val="115000"/>
              </a:lnSpc>
              <a:spcAft>
                <a:spcPts val="1000"/>
              </a:spcAft>
            </a:pPr>
            <a:r>
              <a:rPr lang="fr-FR" sz="1200" dirty="0">
                <a:effectLst/>
                <a:ea typeface="Calibri" panose="020F0502020204030204" pitchFamily="34" charset="0"/>
                <a:cs typeface="Times New Roman" panose="02020603050405020304" pitchFamily="18" charset="0"/>
              </a:rPr>
              <a:t>L’accès à ce système d’information est également possible pour les ESSMS. Ils peuvent notamment s’en servir pour la réalisation d’une d’auto-évaluation.</a:t>
            </a:r>
            <a:endParaRPr lang="fr-FR" sz="16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a:effectLst/>
                <a:ea typeface="Calibri" panose="020F0502020204030204" pitchFamily="34" charset="0"/>
                <a:cs typeface="Times New Roman" panose="02020603050405020304" pitchFamily="18" charset="0"/>
              </a:rPr>
              <a:t>La connexion à ce système par l’ouverture d’un compte nécessite une connaissance des numéros SIRET des structures . Suite au constat de l’absence de mise à jour des numéros SIRET en cohérence avec les modifications de </a:t>
            </a:r>
            <a:r>
              <a:rPr lang="fr-FR" dirty="0"/>
              <a:t>structuration</a:t>
            </a:r>
            <a:r>
              <a:rPr lang="fr-FR" sz="1200" dirty="0">
                <a:effectLst/>
                <a:ea typeface="Calibri" panose="020F0502020204030204" pitchFamily="34" charset="0"/>
                <a:cs typeface="Times New Roman" panose="02020603050405020304" pitchFamily="18" charset="0"/>
              </a:rPr>
              <a:t> juridique des structures, un rappel de la procédure est fourni en annexe de la note. Il apparaît opportun que cette démarche de mise à jour soit faite au niveau territorial pour les structures du secteur public.</a:t>
            </a:r>
            <a:endParaRPr lang="fr-FR" sz="1600" dirty="0">
              <a:effectLst/>
              <a:ea typeface="Calibri" panose="020F0502020204030204" pitchFamily="34" charset="0"/>
              <a:cs typeface="Times New Roman" panose="02020603050405020304" pitchFamily="18" charset="0"/>
            </a:endParaRPr>
          </a:p>
          <a:p>
            <a:pPr algn="just"/>
            <a:r>
              <a:rPr lang="fr-FR" dirty="0">
                <a:effectLst/>
                <a:ea typeface="Calibri" panose="020F0502020204030204" pitchFamily="34" charset="0"/>
                <a:cs typeface="Times New Roman" panose="02020603050405020304" pitchFamily="18" charset="0"/>
              </a:rPr>
              <a:t>Cf. Le guide de création des comptes et le guide d’utilisation SYNAE élaborés par la HAS. Le numéro de SIRET à utiliser pour créer son compte est celui de l’établissement ou service (qui est identique à celui de l’unité siège).</a:t>
            </a:r>
          </a:p>
          <a:p>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23</a:t>
            </a:fld>
            <a:endParaRPr lang="fr-FR"/>
          </a:p>
        </p:txBody>
      </p:sp>
    </p:spTree>
    <p:extLst>
      <p:ext uri="{BB962C8B-B14F-4D97-AF65-F5344CB8AC3E}">
        <p14:creationId xmlns:p14="http://schemas.microsoft.com/office/powerpoint/2010/main" val="25225798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15000"/>
              </a:lnSpc>
              <a:spcAft>
                <a:spcPts val="1000"/>
              </a:spcAft>
            </a:pPr>
            <a:r>
              <a:rPr lang="fr-FR" sz="1200" dirty="0">
                <a:solidFill>
                  <a:srgbClr val="000000"/>
                </a:solidFill>
                <a:effectLst/>
                <a:ea typeface="Calibri" panose="020F0502020204030204" pitchFamily="34" charset="0"/>
                <a:cs typeface="Arial" panose="020B0604020202020204" pitchFamily="34" charset="0"/>
              </a:rPr>
              <a:t>Les « </a:t>
            </a:r>
            <a:r>
              <a:rPr lang="fr-FR" sz="1200" i="1" dirty="0">
                <a:solidFill>
                  <a:srgbClr val="000000"/>
                </a:solidFill>
                <a:effectLst/>
                <a:ea typeface="Calibri" panose="020F0502020204030204" pitchFamily="34" charset="0"/>
                <a:cs typeface="Arial" panose="020B0604020202020204" pitchFamily="34" charset="0"/>
              </a:rPr>
              <a:t>différends ou manquements survenus en matière de méthodologie d'évaluation et de production des résultats</a:t>
            </a:r>
            <a:r>
              <a:rPr lang="fr-FR" sz="1200" dirty="0">
                <a:solidFill>
                  <a:srgbClr val="000000"/>
                </a:solidFill>
                <a:effectLst/>
                <a:ea typeface="Calibri" panose="020F0502020204030204" pitchFamily="34" charset="0"/>
                <a:cs typeface="Arial" panose="020B0604020202020204" pitchFamily="34" charset="0"/>
              </a:rPr>
              <a:t> » </a:t>
            </a:r>
            <a:r>
              <a:rPr lang="fr-FR" sz="1200" dirty="0">
                <a:effectLst/>
                <a:ea typeface="Calibri" panose="020F0502020204030204" pitchFamily="34" charset="0"/>
                <a:cs typeface="Calibri" panose="020F0502020204030204" pitchFamily="34" charset="0"/>
              </a:rPr>
              <a:t>sont remontés par la direction de l’ESSMS :</a:t>
            </a:r>
            <a:endParaRPr lang="fr-FR" sz="1600" dirty="0">
              <a:effectLst/>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fr-FR" sz="1200" dirty="0">
                <a:effectLst/>
                <a:ea typeface="Calibri" panose="020F0502020204030204" pitchFamily="34" charset="0"/>
                <a:cs typeface="Calibri" panose="020F0502020204030204" pitchFamily="34" charset="0"/>
              </a:rPr>
              <a:t>A la HAS, via SYNAE, en tant qu’autorité d’accréditation des organismes évaluateurs ;</a:t>
            </a:r>
            <a:r>
              <a:rPr lang="fr-FR" sz="1200" dirty="0">
                <a:solidFill>
                  <a:srgbClr val="000000"/>
                </a:solidFill>
                <a:effectLst/>
                <a:ea typeface="Calibri" panose="020F0502020204030204" pitchFamily="34" charset="0"/>
                <a:cs typeface="Arial" panose="020B0604020202020204" pitchFamily="34" charset="0"/>
              </a:rPr>
              <a:t> </a:t>
            </a:r>
            <a:endParaRPr lang="fr-FR" sz="1600" dirty="0">
              <a:effectLst/>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Calibri" panose="020F0502020204030204" pitchFamily="34" charset="0"/>
              <a:buChar char="-"/>
            </a:pPr>
            <a:r>
              <a:rPr lang="fr-FR" sz="1200" dirty="0">
                <a:effectLst/>
                <a:ea typeface="Calibri" panose="020F0502020204030204" pitchFamily="34" charset="0"/>
                <a:cs typeface="Calibri" panose="020F0502020204030204" pitchFamily="34" charset="0"/>
              </a:rPr>
              <a:t>Aux directions interrégionales, via les DT, le cas échéant, au regard de la contractualisation avec l’organisme accrédité.</a:t>
            </a:r>
            <a:endParaRPr lang="fr-FR" sz="16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fr-FR" sz="1200" dirty="0">
                <a:effectLst/>
                <a:ea typeface="Calibri" panose="020F0502020204030204" pitchFamily="34" charset="0"/>
                <a:cs typeface="Calibri" panose="020F0502020204030204" pitchFamily="34" charset="0"/>
              </a:rPr>
              <a:t>Conformément à l’article L312-8 du CASF, les résultats de l’évaluation feront l’objet d’une diffusion publique. </a:t>
            </a:r>
          </a:p>
          <a:p>
            <a:pPr algn="just">
              <a:lnSpc>
                <a:spcPct val="115000"/>
              </a:lnSpc>
              <a:spcAft>
                <a:spcPts val="1000"/>
              </a:spcAft>
            </a:pPr>
            <a:r>
              <a:rPr lang="fr-FR" sz="1200" dirty="0">
                <a:effectLst/>
                <a:ea typeface="Calibri" panose="020F0502020204030204" pitchFamily="34" charset="0"/>
                <a:cs typeface="Calibri" panose="020F0502020204030204" pitchFamily="34" charset="0"/>
              </a:rPr>
              <a:t>La DPJJ a validé les propositions de publication sur un site dédié ainsi que par affichage dans les structures contenues dans le projet de décret de la DGCS.  S’agissant des modalités précises de publication, elles devraient être définies par un arrêté.</a:t>
            </a:r>
          </a:p>
          <a:p>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24</a:t>
            </a:fld>
            <a:endParaRPr lang="fr-FR"/>
          </a:p>
        </p:txBody>
      </p:sp>
    </p:spTree>
    <p:extLst>
      <p:ext uri="{BB962C8B-B14F-4D97-AF65-F5344CB8AC3E}">
        <p14:creationId xmlns:p14="http://schemas.microsoft.com/office/powerpoint/2010/main" val="18098891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25</a:t>
            </a:fld>
            <a:endParaRPr lang="fr-FR"/>
          </a:p>
        </p:txBody>
      </p:sp>
    </p:spTree>
    <p:extLst>
      <p:ext uri="{BB962C8B-B14F-4D97-AF65-F5344CB8AC3E}">
        <p14:creationId xmlns:p14="http://schemas.microsoft.com/office/powerpoint/2010/main" val="2526941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dirty="0"/>
              <a:t>Pour rappel : Le dispositif d’évaluation rénové comporte une évaluation effectuée par un organisme accrédité et une démarche d’amélioration continue de la qualité pilotée par la direction de l’ESSMS. </a:t>
            </a:r>
          </a:p>
          <a:p>
            <a:pPr algn="just"/>
            <a:endParaRPr lang="fr-FR" dirty="0"/>
          </a:p>
          <a:p>
            <a:pPr algn="just"/>
            <a:r>
              <a:rPr lang="fr-FR" dirty="0"/>
              <a:t>La démarche peut prendre plusieurs formes. </a:t>
            </a:r>
          </a:p>
          <a:p>
            <a:pPr algn="just"/>
            <a:r>
              <a:rPr lang="fr-FR" dirty="0"/>
              <a:t>Ainsi au regard des constats qui ont pu être faits dans le cadre des rapports de contrôle, il apparaît nécessaire de se mettre dans la préparation de la venue de l’organisme extérieur et d’effectuer </a:t>
            </a:r>
            <a:r>
              <a:rPr lang="fr-FR" b="1" dirty="0"/>
              <a:t>soit un diagnostic de l’existant suivi ou non d’une auto-évaluation, soit une auto-évaluation seule</a:t>
            </a:r>
            <a:r>
              <a:rPr lang="fr-FR" dirty="0"/>
              <a:t>.</a:t>
            </a:r>
          </a:p>
          <a:p>
            <a:pPr algn="just"/>
            <a:endParaRPr lang="fr-FR" dirty="0"/>
          </a:p>
          <a:p>
            <a:pPr algn="just"/>
            <a:r>
              <a:rPr lang="fr-FR" dirty="0"/>
              <a:t>Le plan d’actions d’amélioration de la qualité existera possiblement en continu puisqu’il devrait être alimenté suite à l’évaluation quinquennale.</a:t>
            </a:r>
          </a:p>
          <a:p>
            <a:pPr algn="just"/>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26</a:t>
            </a:fld>
            <a:endParaRPr lang="fr-FR"/>
          </a:p>
        </p:txBody>
      </p:sp>
    </p:spTree>
    <p:extLst>
      <p:ext uri="{BB962C8B-B14F-4D97-AF65-F5344CB8AC3E}">
        <p14:creationId xmlns:p14="http://schemas.microsoft.com/office/powerpoint/2010/main" val="29201809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35075"/>
            <a:ext cx="5953125" cy="3349625"/>
          </a:xfrm>
        </p:spPr>
      </p:sp>
      <p:sp>
        <p:nvSpPr>
          <p:cNvPr id="3" name="Espace réservé des notes 2"/>
          <p:cNvSpPr>
            <a:spLocks noGrp="1"/>
          </p:cNvSpPr>
          <p:nvPr>
            <p:ph type="body" idx="1"/>
          </p:nvPr>
        </p:nvSpPr>
        <p:spPr/>
        <p:txBody>
          <a:bodyPr/>
          <a:lstStyle/>
          <a:p>
            <a:pPr algn="just"/>
            <a:r>
              <a:rPr lang="fr-FR" dirty="0"/>
              <a:t>Il est indiqué de réaliser un diagnostic notamment des documents institutionnels, des outils, des affichages obligatoires, des instances qui constituent des éléments d’objectivation du niveau de réalisation des attendus du référentiel. Ainsi, il paraît pertinent de vérifier, par exemple, si le contenu du projet d’établissement ou de service, du livret d’accueil, du règlement de fonctionnement est bien adapté et répond bien aux objectifs définis par les textes de référence,</a:t>
            </a:r>
          </a:p>
          <a:p>
            <a:endParaRPr lang="fr-FR" dirty="0"/>
          </a:p>
          <a:p>
            <a:pPr algn="just"/>
            <a:r>
              <a:rPr lang="fr-FR" dirty="0"/>
              <a:t>Cette phase permet également de recenser et de partager avec les professionnels ce qui peut être mis en valeur notamment en ce qui concerne la prise en compte de la parole des personnes accompagnées que ce soit dans l’élaboration de leur projet (comme par exemple les modalités de réalisation des DIPC) ou dans l’organisation et le fonctionnement de la structure (les instances de participation ou les questionnaires de satisfaction) Document individuel de prise en charge.</a:t>
            </a:r>
          </a:p>
          <a:p>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27</a:t>
            </a:fld>
            <a:endParaRPr lang="fr-FR"/>
          </a:p>
        </p:txBody>
      </p:sp>
    </p:spTree>
    <p:extLst>
      <p:ext uri="{BB962C8B-B14F-4D97-AF65-F5344CB8AC3E}">
        <p14:creationId xmlns:p14="http://schemas.microsoft.com/office/powerpoint/2010/main" val="9524439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28</a:t>
            </a:fld>
            <a:endParaRPr lang="fr-FR"/>
          </a:p>
        </p:txBody>
      </p:sp>
    </p:spTree>
    <p:extLst>
      <p:ext uri="{BB962C8B-B14F-4D97-AF65-F5344CB8AC3E}">
        <p14:creationId xmlns:p14="http://schemas.microsoft.com/office/powerpoint/2010/main" val="39975975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29</a:t>
            </a:fld>
            <a:endParaRPr lang="fr-FR"/>
          </a:p>
        </p:txBody>
      </p:sp>
    </p:spTree>
    <p:extLst>
      <p:ext uri="{BB962C8B-B14F-4D97-AF65-F5344CB8AC3E}">
        <p14:creationId xmlns:p14="http://schemas.microsoft.com/office/powerpoint/2010/main" val="2187981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3</a:t>
            </a:fld>
            <a:endParaRPr lang="fr-FR"/>
          </a:p>
        </p:txBody>
      </p:sp>
    </p:spTree>
    <p:extLst>
      <p:ext uri="{BB962C8B-B14F-4D97-AF65-F5344CB8AC3E}">
        <p14:creationId xmlns:p14="http://schemas.microsoft.com/office/powerpoint/2010/main" val="344055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36563" y="1241425"/>
            <a:ext cx="5953125" cy="3349625"/>
          </a:xfrm>
        </p:spPr>
      </p:sp>
      <p:sp>
        <p:nvSpPr>
          <p:cNvPr id="3" name="Espace réservé des notes 2"/>
          <p:cNvSpPr>
            <a:spLocks noGrp="1"/>
          </p:cNvSpPr>
          <p:nvPr>
            <p:ph type="body" idx="1"/>
          </p:nvPr>
        </p:nvSpPr>
        <p:spPr/>
        <p:txBody>
          <a:bodyPr/>
          <a:lstStyle/>
          <a:p>
            <a:pPr algn="just"/>
            <a:r>
              <a:rPr lang="fr-FR" dirty="0"/>
              <a:t>Abrogation de la note du 16 novembre 2017 relative à l’évaluation interne dans les établissements et services du secteur public de la protection judiciaire de la jeunesse.</a:t>
            </a:r>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4</a:t>
            </a:fld>
            <a:endParaRPr lang="fr-FR"/>
          </a:p>
        </p:txBody>
      </p:sp>
    </p:spTree>
    <p:extLst>
      <p:ext uri="{BB962C8B-B14F-4D97-AF65-F5344CB8AC3E}">
        <p14:creationId xmlns:p14="http://schemas.microsoft.com/office/powerpoint/2010/main" val="625814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165225"/>
            <a:ext cx="5953125" cy="3349625"/>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5</a:t>
            </a:fld>
            <a:endParaRPr lang="fr-FR"/>
          </a:p>
        </p:txBody>
      </p:sp>
    </p:spTree>
    <p:extLst>
      <p:ext uri="{BB962C8B-B14F-4D97-AF65-F5344CB8AC3E}">
        <p14:creationId xmlns:p14="http://schemas.microsoft.com/office/powerpoint/2010/main" val="245894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6</a:t>
            </a:fld>
            <a:endParaRPr lang="fr-FR"/>
          </a:p>
        </p:txBody>
      </p:sp>
    </p:spTree>
    <p:extLst>
      <p:ext uri="{BB962C8B-B14F-4D97-AF65-F5344CB8AC3E}">
        <p14:creationId xmlns:p14="http://schemas.microsoft.com/office/powerpoint/2010/main" val="1986428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8625" y="1241425"/>
            <a:ext cx="5953125" cy="3349625"/>
          </a:xfrm>
        </p:spPr>
      </p:sp>
      <p:sp>
        <p:nvSpPr>
          <p:cNvPr id="3" name="Espace réservé des notes 2"/>
          <p:cNvSpPr>
            <a:spLocks noGrp="1"/>
          </p:cNvSpPr>
          <p:nvPr>
            <p:ph type="body" idx="1"/>
          </p:nvPr>
        </p:nvSpPr>
        <p:spPr/>
        <p:txBody>
          <a:bodyPr/>
          <a:lstStyle/>
          <a:p>
            <a:pPr algn="just"/>
            <a:r>
              <a:rPr lang="fr-FR" dirty="0"/>
              <a:t>L’ESSMS doit mettre en œuvre une démarche d’amélioration continue de la qualité des prestations, en s’appuyant, sans que cela ne soit une obligation, sur la réalisation d’une auto-évaluation.</a:t>
            </a:r>
          </a:p>
          <a:p>
            <a:endParaRPr lang="fr-FR" dirty="0"/>
          </a:p>
          <a:p>
            <a:endParaRPr lang="fr-FR" dirty="0"/>
          </a:p>
          <a:p>
            <a:pPr algn="just"/>
            <a:r>
              <a:rPr lang="fr-FR" dirty="0"/>
              <a:t>Au titre de la procédure de renouvellement d’autorisation des ESSMS disposant d’une autorisation limitée à 15 ans, toutes les évaluations réalisées entre la date de l’autorisation et la 13</a:t>
            </a:r>
            <a:r>
              <a:rPr lang="fr-FR" baseline="30000" dirty="0"/>
              <a:t>ième</a:t>
            </a:r>
            <a:r>
              <a:rPr lang="fr-FR" dirty="0"/>
              <a:t> année de cette dernière doivent être prises en compte.</a:t>
            </a:r>
          </a:p>
          <a:p>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7</a:t>
            </a:fld>
            <a:endParaRPr lang="fr-FR"/>
          </a:p>
        </p:txBody>
      </p:sp>
    </p:spTree>
    <p:extLst>
      <p:ext uri="{BB962C8B-B14F-4D97-AF65-F5344CB8AC3E}">
        <p14:creationId xmlns:p14="http://schemas.microsoft.com/office/powerpoint/2010/main" val="518508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36563" y="1241425"/>
            <a:ext cx="5953125" cy="3349625"/>
          </a:xfrm>
        </p:spPr>
      </p:sp>
      <p:sp>
        <p:nvSpPr>
          <p:cNvPr id="3" name="Espace réservé des notes 2"/>
          <p:cNvSpPr>
            <a:spLocks noGrp="1"/>
          </p:cNvSpPr>
          <p:nvPr>
            <p:ph type="body" idx="1"/>
          </p:nvPr>
        </p:nvSpPr>
        <p:spPr/>
        <p:txBody>
          <a:bodyPr/>
          <a:lstStyle/>
          <a:p>
            <a:pPr algn="just"/>
            <a:r>
              <a:rPr lang="fr-FR" dirty="0"/>
              <a:t>S’agissant des LVA, </a:t>
            </a:r>
            <a:r>
              <a:rPr lang="fr-FR" sz="1200" dirty="0">
                <a:effectLst/>
                <a:ea typeface="Calibri" panose="020F0502020204030204" pitchFamily="34" charset="0"/>
                <a:cs typeface="Calibri" panose="020F0502020204030204" pitchFamily="34" charset="0"/>
              </a:rPr>
              <a:t>selon le III de l’article L</a:t>
            </a:r>
            <a:r>
              <a:rPr lang="fr-FR" sz="1200" dirty="0">
                <a:solidFill>
                  <a:srgbClr val="1F497D"/>
                </a:solidFill>
                <a:effectLst/>
                <a:ea typeface="Calibri" panose="020F0502020204030204" pitchFamily="34" charset="0"/>
                <a:cs typeface="Calibri" panose="020F0502020204030204" pitchFamily="34" charset="0"/>
              </a:rPr>
              <a:t>. </a:t>
            </a:r>
            <a:r>
              <a:rPr lang="fr-FR" sz="1200" dirty="0">
                <a:effectLst/>
                <a:ea typeface="Calibri" panose="020F0502020204030204" pitchFamily="34" charset="0"/>
                <a:cs typeface="Calibri" panose="020F0502020204030204" pitchFamily="34" charset="0"/>
              </a:rPr>
              <a:t>312-1 du CASF, ils ne sont pas considérés en tant qu’ESSMS mais doivent mettre en œuvre certaines dispositions applicables aux ESSMS. Aussi, il a été décidé, en articulation avec la direction générale de la cohésion sociale, que les LVA seraient soumis aux dispositions de l’article L 312-8 du CASF relatif à l’évaluation.</a:t>
            </a:r>
          </a:p>
          <a:p>
            <a:r>
              <a:rPr lang="fr-FR" dirty="0">
                <a:ea typeface="Calibri" panose="020F0502020204030204" pitchFamily="34" charset="0"/>
                <a:cs typeface="Calibri" panose="020F0502020204030204" pitchFamily="34" charset="0"/>
              </a:rPr>
              <a:t>L</a:t>
            </a:r>
            <a:r>
              <a:rPr lang="fr-FR" sz="1200" dirty="0">
                <a:effectLst/>
                <a:ea typeface="Calibri" panose="020F0502020204030204" pitchFamily="34" charset="0"/>
                <a:cs typeface="Calibri" panose="020F0502020204030204" pitchFamily="34" charset="0"/>
              </a:rPr>
              <a:t>e terme « ESSMS » dans la note </a:t>
            </a:r>
            <a:r>
              <a:rPr lang="fr-FR" dirty="0">
                <a:ea typeface="Calibri" panose="020F0502020204030204" pitchFamily="34" charset="0"/>
                <a:cs typeface="Calibri" panose="020F0502020204030204" pitchFamily="34" charset="0"/>
              </a:rPr>
              <a:t>est donc à entendre </a:t>
            </a:r>
            <a:r>
              <a:rPr lang="fr-FR" sz="1200" dirty="0">
                <a:effectLst/>
                <a:ea typeface="Calibri" panose="020F0502020204030204" pitchFamily="34" charset="0"/>
                <a:cs typeface="Calibri" panose="020F0502020204030204" pitchFamily="34" charset="0"/>
              </a:rPr>
              <a:t>comme recouvrant </a:t>
            </a:r>
            <a:r>
              <a:rPr lang="fr-FR" sz="1200" b="1" dirty="0">
                <a:effectLst/>
                <a:ea typeface="Calibri" panose="020F0502020204030204" pitchFamily="34" charset="0"/>
                <a:cs typeface="Calibri" panose="020F0502020204030204" pitchFamily="34" charset="0"/>
              </a:rPr>
              <a:t>ESSMS et LVA</a:t>
            </a:r>
            <a:r>
              <a:rPr lang="fr-FR" sz="1200" dirty="0">
                <a:effectLst/>
                <a:ea typeface="Calibri" panose="020F0502020204030204" pitchFamily="34" charset="0"/>
                <a:cs typeface="Calibri" panose="020F0502020204030204" pitchFamily="34" charset="0"/>
              </a:rPr>
              <a:t>.</a:t>
            </a:r>
            <a:endParaRPr lang="fr-FR" dirty="0"/>
          </a:p>
          <a:p>
            <a:endParaRPr lang="fr-FR" dirty="0"/>
          </a:p>
          <a:p>
            <a:endParaRPr lang="fr-FR" dirty="0"/>
          </a:p>
          <a:p>
            <a:r>
              <a:rPr lang="fr-FR" dirty="0"/>
              <a:t>L’UEQM intègre la démarche initiée par son service de rattachement.    </a:t>
            </a:r>
          </a:p>
          <a:p>
            <a:endParaRPr lang="fr-FR" dirty="0"/>
          </a:p>
        </p:txBody>
      </p:sp>
      <p:sp>
        <p:nvSpPr>
          <p:cNvPr id="4" name="Espace réservé du numéro de diapositive 3"/>
          <p:cNvSpPr>
            <a:spLocks noGrp="1"/>
          </p:cNvSpPr>
          <p:nvPr>
            <p:ph type="sldNum" sz="quarter" idx="10"/>
          </p:nvPr>
        </p:nvSpPr>
        <p:spPr/>
        <p:txBody>
          <a:bodyPr/>
          <a:lstStyle/>
          <a:p>
            <a:fld id="{D12CFD01-CE2C-4809-B154-778122C6B92C}" type="slidenum">
              <a:rPr lang="fr-FR" smtClean="0"/>
              <a:t>8</a:t>
            </a:fld>
            <a:endParaRPr lang="fr-FR"/>
          </a:p>
        </p:txBody>
      </p:sp>
    </p:spTree>
    <p:extLst>
      <p:ext uri="{BB962C8B-B14F-4D97-AF65-F5344CB8AC3E}">
        <p14:creationId xmlns:p14="http://schemas.microsoft.com/office/powerpoint/2010/main" val="1488646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38150" y="1241425"/>
            <a:ext cx="5953125" cy="3349625"/>
          </a:xfrm>
        </p:spPr>
      </p:sp>
      <p:sp>
        <p:nvSpPr>
          <p:cNvPr id="3" name="Espace réservé des notes 2"/>
          <p:cNvSpPr>
            <a:spLocks noGrp="1"/>
          </p:cNvSpPr>
          <p:nvPr>
            <p:ph type="body" idx="1"/>
          </p:nvPr>
        </p:nvSpPr>
        <p:spPr/>
        <p:txBody>
          <a:bodyPr/>
          <a:lstStyle/>
          <a:p>
            <a:pPr algn="just"/>
            <a:r>
              <a:rPr lang="fr-FR" dirty="0"/>
              <a:t>Ce référentiel a été </a:t>
            </a:r>
            <a:r>
              <a:rPr lang="fr-FR" dirty="0" err="1"/>
              <a:t>co</a:t>
            </a:r>
            <a:r>
              <a:rPr lang="fr-FR" dirty="0"/>
              <a:t>-construit avec des professionnels et des personnes accompagnées du secteur social et médico-social.</a:t>
            </a:r>
          </a:p>
          <a:p>
            <a:endParaRPr lang="fr-FR" dirty="0"/>
          </a:p>
        </p:txBody>
      </p:sp>
      <p:sp>
        <p:nvSpPr>
          <p:cNvPr id="4" name="Espace réservé du numéro de diapositive 3"/>
          <p:cNvSpPr>
            <a:spLocks noGrp="1"/>
          </p:cNvSpPr>
          <p:nvPr>
            <p:ph type="sldNum" sz="quarter" idx="5"/>
          </p:nvPr>
        </p:nvSpPr>
        <p:spPr/>
        <p:txBody>
          <a:bodyPr/>
          <a:lstStyle/>
          <a:p>
            <a:fld id="{D12CFD01-CE2C-4809-B154-778122C6B92C}" type="slidenum">
              <a:rPr lang="fr-FR" smtClean="0"/>
              <a:t>9</a:t>
            </a:fld>
            <a:endParaRPr lang="fr-FR"/>
          </a:p>
        </p:txBody>
      </p:sp>
    </p:spTree>
    <p:extLst>
      <p:ext uri="{BB962C8B-B14F-4D97-AF65-F5344CB8AC3E}">
        <p14:creationId xmlns:p14="http://schemas.microsoft.com/office/powerpoint/2010/main" val="3025277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1006274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43032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1498433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5442503-D900-441C-A954-A704DFDF9FD3}" type="slidenum">
              <a:rPr lang="fr-FR" smtClean="0"/>
              <a:t>‹N°›</a:t>
            </a:fld>
            <a:endParaRPr lang="fr-F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2246767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947206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5442503-D900-441C-A954-A704DFDF9FD3}" type="slidenum">
              <a:rPr lang="fr-FR" smtClean="0"/>
              <a:t>‹N°›</a:t>
            </a:fld>
            <a:endParaRPr lang="fr-F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76746335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0AC76C6-01BF-458E-A16D-1A0E7504B13D}" type="datetimeFigureOut">
              <a:rPr lang="fr-FR" smtClean="0"/>
              <a:t>22/01/2024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3221474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0AC76C6-01BF-458E-A16D-1A0E7504B13D}" type="datetimeFigureOut">
              <a:rPr lang="fr-FR" smtClean="0"/>
              <a:t>22/01/2024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24455682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0AC76C6-01BF-458E-A16D-1A0E7504B13D}" type="datetimeFigureOut">
              <a:rPr lang="fr-FR" smtClean="0"/>
              <a:t>22/01/2024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37675087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C76C6-01BF-458E-A16D-1A0E7504B13D}" type="datetimeFigureOut">
              <a:rPr lang="fr-FR" smtClean="0"/>
              <a:t>22/01/2024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1751255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0AC76C6-01BF-458E-A16D-1A0E7504B13D}" type="datetimeFigureOut">
              <a:rPr lang="fr-FR" smtClean="0"/>
              <a:t>22/01/2024</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5442503-D900-441C-A954-A704DFDF9FD3}"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014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1200522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0AC76C6-01BF-458E-A16D-1A0E7504B13D}" type="datetimeFigureOut">
              <a:rPr lang="fr-FR" smtClean="0"/>
              <a:t>22/01/2024</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5442503-D900-441C-A954-A704DFDF9FD3}"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34340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4106972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1470518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0AC76C6-01BF-458E-A16D-1A0E7504B13D}" type="datetimeFigureOut">
              <a:rPr lang="fr-FR" smtClean="0"/>
              <a:t>22/01/2024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2706758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0AC76C6-01BF-458E-A16D-1A0E7504B13D}" type="datetimeFigureOut">
              <a:rPr lang="fr-FR" smtClean="0"/>
              <a:t>22/01/2024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1896621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0AC76C6-01BF-458E-A16D-1A0E7504B13D}" type="datetimeFigureOut">
              <a:rPr lang="fr-FR" smtClean="0"/>
              <a:t>22/01/2024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4198697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0AC76C6-01BF-458E-A16D-1A0E7504B13D}" type="datetimeFigureOut">
              <a:rPr lang="fr-FR" smtClean="0"/>
              <a:t>22/01/2024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2620851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C76C6-01BF-458E-A16D-1A0E7504B13D}" type="datetimeFigureOut">
              <a:rPr lang="fr-FR" smtClean="0"/>
              <a:t>22/01/2024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1727480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AC76C6-01BF-458E-A16D-1A0E7504B13D}" type="datetimeFigureOut">
              <a:rPr lang="fr-FR" smtClean="0"/>
              <a:t>22/01/2024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1331177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AC76C6-01BF-458E-A16D-1A0E7504B13D}" type="datetimeFigureOut">
              <a:rPr lang="fr-FR" smtClean="0"/>
              <a:t>22/01/2024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442503-D900-441C-A954-A704DFDF9FD3}" type="slidenum">
              <a:rPr lang="fr-FR" smtClean="0"/>
              <a:t>‹N°›</a:t>
            </a:fld>
            <a:endParaRPr lang="fr-FR"/>
          </a:p>
        </p:txBody>
      </p:sp>
    </p:spTree>
    <p:extLst>
      <p:ext uri="{BB962C8B-B14F-4D97-AF65-F5344CB8AC3E}">
        <p14:creationId xmlns:p14="http://schemas.microsoft.com/office/powerpoint/2010/main" val="1296122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C76C6-01BF-458E-A16D-1A0E7504B13D}" type="datetimeFigureOut">
              <a:rPr lang="fr-FR" smtClean="0"/>
              <a:t>22/01/2024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42503-D900-441C-A954-A704DFDF9FD3}" type="slidenum">
              <a:rPr lang="fr-FR" smtClean="0"/>
              <a:t>‹N°›</a:t>
            </a:fld>
            <a:endParaRPr lang="fr-FR"/>
          </a:p>
        </p:txBody>
      </p:sp>
    </p:spTree>
    <p:extLst>
      <p:ext uri="{BB962C8B-B14F-4D97-AF65-F5344CB8AC3E}">
        <p14:creationId xmlns:p14="http://schemas.microsoft.com/office/powerpoint/2010/main" val="404777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0AC76C6-01BF-458E-A16D-1A0E7504B13D}" type="datetimeFigureOut">
              <a:rPr lang="fr-FR" smtClean="0"/>
              <a:t>22/01/2024</a:t>
            </a:fld>
            <a:endParaRPr lang="fr-F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fr-F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5442503-D900-441C-A954-A704DFDF9FD3}" type="slidenum">
              <a:rPr lang="fr-FR" smtClean="0"/>
              <a:t>‹N°›</a:t>
            </a:fld>
            <a:endParaRPr lang="fr-F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663829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600D9-D876-4532-8B51-047EF44F9DF4}"/>
              </a:ext>
            </a:extLst>
          </p:cNvPr>
          <p:cNvSpPr>
            <a:spLocks noGrp="1"/>
          </p:cNvSpPr>
          <p:nvPr>
            <p:ph type="ctrTitle"/>
          </p:nvPr>
        </p:nvSpPr>
        <p:spPr>
          <a:xfrm>
            <a:off x="1915128" y="1660634"/>
            <a:ext cx="8361229" cy="3048000"/>
          </a:xfrm>
        </p:spPr>
        <p:txBody>
          <a:bodyPr>
            <a:normAutofit fontScale="90000"/>
          </a:bodyPr>
          <a:lstStyle/>
          <a:p>
            <a:r>
              <a:rPr lang="fr-FR" sz="4800" b="1" dirty="0">
                <a:effectLst>
                  <a:glow rad="63500">
                    <a:schemeClr val="accent2">
                      <a:satMod val="175000"/>
                      <a:alpha val="40000"/>
                    </a:schemeClr>
                  </a:glow>
                </a:effectLst>
              </a:rPr>
              <a:t>Le nouveau DISPOSITIF D’EVALUATION DE LA QUALITE DES PRESTATIONS DELIVREES PAR LES ETABLISSEMENTS ET SERVICES </a:t>
            </a:r>
          </a:p>
        </p:txBody>
      </p:sp>
    </p:spTree>
    <p:extLst>
      <p:ext uri="{BB962C8B-B14F-4D97-AF65-F5344CB8AC3E}">
        <p14:creationId xmlns:p14="http://schemas.microsoft.com/office/powerpoint/2010/main" val="237457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1ED64E3-28DE-44B8-8ADD-3BE9A3E2D66B}"/>
              </a:ext>
            </a:extLst>
          </p:cNvPr>
          <p:cNvSpPr>
            <a:spLocks noGrp="1"/>
          </p:cNvSpPr>
          <p:nvPr>
            <p:ph idx="1"/>
          </p:nvPr>
        </p:nvSpPr>
        <p:spPr>
          <a:xfrm>
            <a:off x="0" y="0"/>
            <a:ext cx="12192000" cy="6858000"/>
          </a:xfrm>
          <a:solidFill>
            <a:srgbClr val="FCEEE4"/>
          </a:solidFill>
        </p:spPr>
        <p:txBody>
          <a:bodyPr/>
          <a:lstStyle/>
          <a:p>
            <a:pPr marL="0" indent="0" algn="just">
              <a:buNone/>
            </a:pPr>
            <a:endParaRPr lang="fr-FR" dirty="0"/>
          </a:p>
          <a:p>
            <a:pPr marL="0" indent="0" algn="just">
              <a:buNone/>
            </a:pPr>
            <a:endParaRPr lang="fr-FR" dirty="0"/>
          </a:p>
          <a:p>
            <a:pPr marL="0" indent="0" algn="just">
              <a:buNone/>
            </a:pPr>
            <a:r>
              <a:rPr lang="fr-FR" dirty="0"/>
              <a:t>Le référentiel est structuré en </a:t>
            </a:r>
            <a:r>
              <a:rPr lang="fr-FR" b="1" dirty="0"/>
              <a:t>trois chapitres </a:t>
            </a:r>
            <a:r>
              <a:rPr lang="fr-FR" dirty="0"/>
              <a:t>qui correspondent à trois niveaux d’évaluation : </a:t>
            </a:r>
          </a:p>
        </p:txBody>
      </p:sp>
      <p:graphicFrame>
        <p:nvGraphicFramePr>
          <p:cNvPr id="5" name="Diagramme 4">
            <a:extLst>
              <a:ext uri="{FF2B5EF4-FFF2-40B4-BE49-F238E27FC236}">
                <a16:creationId xmlns:a16="http://schemas.microsoft.com/office/drawing/2014/main" id="{6F51F5AF-D48A-4FED-96DC-363E27144AAC}"/>
              </a:ext>
            </a:extLst>
          </p:cNvPr>
          <p:cNvGraphicFramePr/>
          <p:nvPr>
            <p:extLst>
              <p:ext uri="{D42A27DB-BD31-4B8C-83A1-F6EECF244321}">
                <p14:modId xmlns:p14="http://schemas.microsoft.com/office/powerpoint/2010/main" val="997070096"/>
              </p:ext>
            </p:extLst>
          </p:nvPr>
        </p:nvGraphicFramePr>
        <p:xfrm>
          <a:off x="2031999" y="2521527"/>
          <a:ext cx="8913091" cy="37407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a:extLst>
              <a:ext uri="{FF2B5EF4-FFF2-40B4-BE49-F238E27FC236}">
                <a16:creationId xmlns:a16="http://schemas.microsoft.com/office/drawing/2014/main" id="{DA7A64FA-62E6-40CD-8026-263724D0A5A1}"/>
              </a:ext>
            </a:extLst>
          </p:cNvPr>
          <p:cNvSpPr/>
          <p:nvPr/>
        </p:nvSpPr>
        <p:spPr>
          <a:xfrm>
            <a:off x="9649691" y="0"/>
            <a:ext cx="2542309" cy="443345"/>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400" b="1" dirty="0"/>
              <a:t>LE REFERENTIEL</a:t>
            </a:r>
          </a:p>
        </p:txBody>
      </p:sp>
    </p:spTree>
    <p:extLst>
      <p:ext uri="{BB962C8B-B14F-4D97-AF65-F5344CB8AC3E}">
        <p14:creationId xmlns:p14="http://schemas.microsoft.com/office/powerpoint/2010/main" val="2513765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E4A3A6D-5A78-4EC2-AF74-E263CFB4BC21}"/>
              </a:ext>
            </a:extLst>
          </p:cNvPr>
          <p:cNvSpPr>
            <a:spLocks noGrp="1"/>
          </p:cNvSpPr>
          <p:nvPr>
            <p:ph idx="1"/>
          </p:nvPr>
        </p:nvSpPr>
        <p:spPr>
          <a:xfrm>
            <a:off x="0" y="15959"/>
            <a:ext cx="12192000" cy="6826081"/>
          </a:xfrm>
          <a:solidFill>
            <a:srgbClr val="FCEEE4"/>
          </a:solidFill>
        </p:spPr>
        <p:txBody>
          <a:bodyPr>
            <a:normAutofit/>
          </a:bodyPr>
          <a:lstStyle/>
          <a:p>
            <a:pPr marL="0" indent="0">
              <a:buNone/>
            </a:pPr>
            <a:r>
              <a:rPr lang="fr-FR" b="1" dirty="0"/>
              <a:t>Neuf thématiques à évaluer</a:t>
            </a:r>
          </a:p>
        </p:txBody>
      </p:sp>
      <p:sp>
        <p:nvSpPr>
          <p:cNvPr id="2" name="Rectangle : coins arrondis 1">
            <a:extLst>
              <a:ext uri="{FF2B5EF4-FFF2-40B4-BE49-F238E27FC236}">
                <a16:creationId xmlns:a16="http://schemas.microsoft.com/office/drawing/2014/main" id="{30ED36F5-5663-49B2-8846-CE07FC8F65EC}"/>
              </a:ext>
            </a:extLst>
          </p:cNvPr>
          <p:cNvSpPr/>
          <p:nvPr/>
        </p:nvSpPr>
        <p:spPr>
          <a:xfrm>
            <a:off x="562942" y="5404690"/>
            <a:ext cx="2601156" cy="986845"/>
          </a:xfrm>
          <a:prstGeom prst="round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solidFill>
                  <a:schemeClr val="bg1"/>
                </a:solidFill>
              </a:rPr>
              <a:t>Chapitre</a:t>
            </a:r>
            <a:r>
              <a:rPr lang="fr-FR" dirty="0">
                <a:solidFill>
                  <a:schemeClr val="bg1"/>
                </a:solidFill>
              </a:rPr>
              <a:t> </a:t>
            </a:r>
            <a:r>
              <a:rPr lang="fr-FR" b="1" dirty="0">
                <a:solidFill>
                  <a:schemeClr val="bg1"/>
                </a:solidFill>
              </a:rPr>
              <a:t>1</a:t>
            </a:r>
          </a:p>
          <a:p>
            <a:pPr algn="ctr"/>
            <a:r>
              <a:rPr lang="fr-FR" b="1" dirty="0">
                <a:solidFill>
                  <a:schemeClr val="bg1"/>
                </a:solidFill>
              </a:rPr>
              <a:t>La personne accompagnée</a:t>
            </a:r>
          </a:p>
        </p:txBody>
      </p:sp>
      <p:sp>
        <p:nvSpPr>
          <p:cNvPr id="6" name="Rectangle : coins arrondis 5">
            <a:extLst>
              <a:ext uri="{FF2B5EF4-FFF2-40B4-BE49-F238E27FC236}">
                <a16:creationId xmlns:a16="http://schemas.microsoft.com/office/drawing/2014/main" id="{7CE25B27-9755-4F10-8D07-8805D448A209}"/>
              </a:ext>
            </a:extLst>
          </p:cNvPr>
          <p:cNvSpPr/>
          <p:nvPr/>
        </p:nvSpPr>
        <p:spPr>
          <a:xfrm>
            <a:off x="4351882" y="5404690"/>
            <a:ext cx="2601156" cy="951335"/>
          </a:xfrm>
          <a:prstGeom prst="roundRect">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solidFill>
                  <a:schemeClr val="bg1"/>
                </a:solidFill>
              </a:rPr>
              <a:t>Chapitre 2</a:t>
            </a:r>
          </a:p>
          <a:p>
            <a:pPr algn="ctr"/>
            <a:r>
              <a:rPr lang="fr-FR" b="1" dirty="0">
                <a:solidFill>
                  <a:schemeClr val="bg1"/>
                </a:solidFill>
              </a:rPr>
              <a:t>Les professionnels</a:t>
            </a:r>
          </a:p>
        </p:txBody>
      </p:sp>
      <p:sp>
        <p:nvSpPr>
          <p:cNvPr id="7" name="Rectangle : coins arrondis 6">
            <a:extLst>
              <a:ext uri="{FF2B5EF4-FFF2-40B4-BE49-F238E27FC236}">
                <a16:creationId xmlns:a16="http://schemas.microsoft.com/office/drawing/2014/main" id="{D6C0A3A6-3C21-41DB-AA9A-92911904DFAC}"/>
              </a:ext>
            </a:extLst>
          </p:cNvPr>
          <p:cNvSpPr/>
          <p:nvPr/>
        </p:nvSpPr>
        <p:spPr>
          <a:xfrm>
            <a:off x="8144678" y="5448180"/>
            <a:ext cx="2467992" cy="951335"/>
          </a:xfrm>
          <a:prstGeom prst="roundRect">
            <a:avLst/>
          </a:prstGeom>
          <a:solidFill>
            <a:srgbClr val="AFABAB"/>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solidFill>
                  <a:schemeClr val="bg1"/>
                </a:solidFill>
              </a:rPr>
              <a:t>Chapitre 3</a:t>
            </a:r>
          </a:p>
          <a:p>
            <a:pPr algn="ctr"/>
            <a:r>
              <a:rPr lang="fr-FR" b="1" dirty="0">
                <a:solidFill>
                  <a:schemeClr val="bg1"/>
                </a:solidFill>
              </a:rPr>
              <a:t>L’ESSMS</a:t>
            </a:r>
          </a:p>
        </p:txBody>
      </p:sp>
      <p:sp>
        <p:nvSpPr>
          <p:cNvPr id="8" name="Rectangle : coins arrondis 7">
            <a:extLst>
              <a:ext uri="{FF2B5EF4-FFF2-40B4-BE49-F238E27FC236}">
                <a16:creationId xmlns:a16="http://schemas.microsoft.com/office/drawing/2014/main" id="{6A135F1F-F3FB-4620-A1D3-2E8A7345BFB7}"/>
              </a:ext>
            </a:extLst>
          </p:cNvPr>
          <p:cNvSpPr/>
          <p:nvPr/>
        </p:nvSpPr>
        <p:spPr>
          <a:xfrm>
            <a:off x="8011514" y="896465"/>
            <a:ext cx="2601156" cy="4270158"/>
          </a:xfrm>
          <a:prstGeom prst="roundRect">
            <a:avLst/>
          </a:prstGeom>
          <a:solidFill>
            <a:schemeClr val="tx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Bientraitance et éthique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Droits de la personne accompagnée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Expression et participation de la personne accompagnée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Co-construction et personnalisation du projet d’accompagnement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Accompagnement à l’autonomie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Accompagnement à la santé</a:t>
            </a:r>
            <a:endPar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chemeClr val="bg2">
                    <a:lumMod val="75000"/>
                  </a:schemeClr>
                </a:solidFill>
                <a:effectLst/>
                <a:uLnTx/>
                <a:uFillTx/>
                <a:latin typeface="Calibri" panose="020F0502020204030204"/>
                <a:ea typeface="+mn-ea"/>
                <a:cs typeface="+mn-cs"/>
              </a:rPr>
              <a:t>Continuité et fluidité des parcours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2060"/>
                </a:solidFill>
                <a:effectLst/>
                <a:uLnTx/>
                <a:uFillTx/>
                <a:latin typeface="Calibri" panose="020F0502020204030204"/>
                <a:ea typeface="+mn-ea"/>
                <a:cs typeface="+mn-cs"/>
              </a:rPr>
              <a:t>Politique des ressources humaines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2060"/>
                </a:solidFill>
                <a:effectLst/>
                <a:uLnTx/>
                <a:uFillTx/>
                <a:latin typeface="Calibri" panose="020F0502020204030204"/>
                <a:ea typeface="+mn-ea"/>
                <a:cs typeface="+mn-cs"/>
              </a:rPr>
              <a:t>Démarche qualité et gestion des risques</a:t>
            </a:r>
          </a:p>
        </p:txBody>
      </p:sp>
      <p:sp>
        <p:nvSpPr>
          <p:cNvPr id="9" name="Rectangle : coins arrondis 8">
            <a:extLst>
              <a:ext uri="{FF2B5EF4-FFF2-40B4-BE49-F238E27FC236}">
                <a16:creationId xmlns:a16="http://schemas.microsoft.com/office/drawing/2014/main" id="{7A7F5482-16DF-40B0-82A0-24DDF62AAB71}"/>
              </a:ext>
            </a:extLst>
          </p:cNvPr>
          <p:cNvSpPr/>
          <p:nvPr/>
        </p:nvSpPr>
        <p:spPr>
          <a:xfrm>
            <a:off x="4351882" y="860056"/>
            <a:ext cx="2601156" cy="4270158"/>
          </a:xfrm>
          <a:prstGeom prst="roundRect">
            <a:avLst/>
          </a:prstGeom>
          <a:solidFill>
            <a:srgbClr val="EAD3CE"/>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Bientraitance et éthique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Droits de la personne accompagnée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Expression et participation de la personne accompagnée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Co-construction et personnalisation du projet d’accompagnement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Accompagnement à l’autonomie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Accompagnement à la santé</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B050"/>
                </a:solidFill>
                <a:effectLst/>
                <a:uLnTx/>
                <a:uFillTx/>
                <a:latin typeface="Calibri" panose="020F0502020204030204"/>
                <a:ea typeface="+mn-ea"/>
                <a:cs typeface="+mn-cs"/>
              </a:rPr>
              <a:t>Continuité et fluidité des parcours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chemeClr val="bg2">
                    <a:lumMod val="75000"/>
                  </a:schemeClr>
                </a:solidFill>
                <a:effectLst/>
                <a:uLnTx/>
                <a:uFillTx/>
                <a:latin typeface="Calibri" panose="020F0502020204030204"/>
                <a:ea typeface="+mn-ea"/>
                <a:cs typeface="+mn-cs"/>
              </a:rPr>
              <a:t>Politique des ressources humaines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schemeClr val="bg2">
                    <a:lumMod val="75000"/>
                  </a:schemeClr>
                </a:solidFill>
                <a:effectLst/>
                <a:uLnTx/>
                <a:uFillTx/>
                <a:latin typeface="Calibri" panose="020F0502020204030204"/>
                <a:ea typeface="+mn-ea"/>
                <a:cs typeface="+mn-cs"/>
              </a:rPr>
              <a:t>Démarche qualité et gestion des risques</a:t>
            </a:r>
          </a:p>
        </p:txBody>
      </p:sp>
      <p:sp>
        <p:nvSpPr>
          <p:cNvPr id="10" name="Rectangle : coins arrondis 9">
            <a:extLst>
              <a:ext uri="{FF2B5EF4-FFF2-40B4-BE49-F238E27FC236}">
                <a16:creationId xmlns:a16="http://schemas.microsoft.com/office/drawing/2014/main" id="{D3465FCD-A0FB-49FA-9901-0B8B6633DD80}"/>
              </a:ext>
            </a:extLst>
          </p:cNvPr>
          <p:cNvSpPr/>
          <p:nvPr/>
        </p:nvSpPr>
        <p:spPr>
          <a:xfrm>
            <a:off x="562942" y="896464"/>
            <a:ext cx="2601156" cy="4270159"/>
          </a:xfrm>
          <a:prstGeom prst="roundRect">
            <a:avLst/>
          </a:prstGeom>
          <a:solidFill>
            <a:schemeClr val="accent2">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Bientraitance et éthique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Droits de la personne accompagnée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Expression et participation de la personne accompagnée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Co-construction et personnalisation du projet d’accompagnement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Accompagnement à l’autonomie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Accompagnement à la santé</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B050"/>
                </a:solidFill>
                <a:effectLst/>
                <a:uLnTx/>
                <a:uFillTx/>
                <a:latin typeface="Calibri" panose="020F0502020204030204"/>
                <a:ea typeface="+mn-ea"/>
                <a:cs typeface="+mn-cs"/>
              </a:rPr>
              <a:t>Continuité et fluidité des parcours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chemeClr val="bg2">
                    <a:lumMod val="75000"/>
                  </a:schemeClr>
                </a:solidFill>
                <a:effectLst/>
                <a:uLnTx/>
                <a:uFillTx/>
                <a:latin typeface="Calibri" panose="020F0502020204030204"/>
                <a:ea typeface="+mn-ea"/>
                <a:cs typeface="+mn-cs"/>
              </a:rPr>
              <a:t>Politique des ressources humaines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i="0" u="none" strike="noStrike" kern="1200" cap="none" spc="0" normalizeH="0" baseline="0" noProof="0" dirty="0">
                <a:ln>
                  <a:noFill/>
                </a:ln>
                <a:solidFill>
                  <a:schemeClr val="bg2">
                    <a:lumMod val="75000"/>
                  </a:schemeClr>
                </a:solidFill>
                <a:effectLst/>
                <a:uLnTx/>
                <a:uFillTx/>
                <a:latin typeface="Calibri" panose="020F0502020204030204"/>
                <a:ea typeface="+mn-ea"/>
                <a:cs typeface="+mn-cs"/>
              </a:rPr>
              <a:t>Démarche qualité et gestion des risques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532A81E8-DFEB-4339-A3E9-2F4052BCB92F}"/>
              </a:ext>
            </a:extLst>
          </p:cNvPr>
          <p:cNvSpPr/>
          <p:nvPr/>
        </p:nvSpPr>
        <p:spPr>
          <a:xfrm>
            <a:off x="9606094" y="15959"/>
            <a:ext cx="2585906" cy="406403"/>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400" b="1" dirty="0"/>
              <a:t>LE REFERENTIEL</a:t>
            </a:r>
          </a:p>
        </p:txBody>
      </p:sp>
    </p:spTree>
    <p:extLst>
      <p:ext uri="{BB962C8B-B14F-4D97-AF65-F5344CB8AC3E}">
        <p14:creationId xmlns:p14="http://schemas.microsoft.com/office/powerpoint/2010/main" val="982487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E1F0AD54-EBF1-405A-A47B-0673BF01DE48}"/>
              </a:ext>
            </a:extLst>
          </p:cNvPr>
          <p:cNvGraphicFramePr>
            <a:graphicFrameLocks noGrp="1"/>
          </p:cNvGraphicFramePr>
          <p:nvPr>
            <p:ph idx="1"/>
            <p:extLst>
              <p:ext uri="{D42A27DB-BD31-4B8C-83A1-F6EECF244321}">
                <p14:modId xmlns:p14="http://schemas.microsoft.com/office/powerpoint/2010/main" val="600173280"/>
              </p:ext>
            </p:extLst>
          </p:nvPr>
        </p:nvGraphicFramePr>
        <p:xfrm>
          <a:off x="0" y="-2957"/>
          <a:ext cx="12192000" cy="6934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Légende : flèche vers le bas 6">
            <a:extLst>
              <a:ext uri="{FF2B5EF4-FFF2-40B4-BE49-F238E27FC236}">
                <a16:creationId xmlns:a16="http://schemas.microsoft.com/office/drawing/2014/main" id="{F7DA22F0-AEFB-4AD5-9621-41D9638E31A8}"/>
              </a:ext>
            </a:extLst>
          </p:cNvPr>
          <p:cNvSpPr/>
          <p:nvPr/>
        </p:nvSpPr>
        <p:spPr>
          <a:xfrm>
            <a:off x="4019303" y="579423"/>
            <a:ext cx="4170945" cy="760556"/>
          </a:xfrm>
          <a:prstGeom prst="downArrow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t> </a:t>
            </a:r>
          </a:p>
          <a:p>
            <a:pPr algn="ctr"/>
            <a:r>
              <a:rPr lang="fr-FR" sz="1600" b="1" dirty="0"/>
              <a:t>9 THEMATIQUES</a:t>
            </a:r>
          </a:p>
        </p:txBody>
      </p:sp>
      <p:sp>
        <p:nvSpPr>
          <p:cNvPr id="8" name="Légende : flèche vers le bas 7">
            <a:extLst>
              <a:ext uri="{FF2B5EF4-FFF2-40B4-BE49-F238E27FC236}">
                <a16:creationId xmlns:a16="http://schemas.microsoft.com/office/drawing/2014/main" id="{C38A56CC-D55F-49A5-96F5-7567AA5E4DF6}"/>
              </a:ext>
            </a:extLst>
          </p:cNvPr>
          <p:cNvSpPr/>
          <p:nvPr/>
        </p:nvSpPr>
        <p:spPr>
          <a:xfrm>
            <a:off x="3989733" y="1342971"/>
            <a:ext cx="4170946" cy="1410759"/>
          </a:xfrm>
          <a:prstGeom prst="downArrowCallout">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42 </a:t>
            </a:r>
          </a:p>
          <a:p>
            <a:pPr algn="ctr"/>
            <a:r>
              <a:rPr lang="fr-FR" sz="2400" b="1" dirty="0"/>
              <a:t>OBJECTIFS</a:t>
            </a:r>
          </a:p>
        </p:txBody>
      </p:sp>
      <p:sp>
        <p:nvSpPr>
          <p:cNvPr id="10" name="Légende : flèche vers la droite 9">
            <a:extLst>
              <a:ext uri="{FF2B5EF4-FFF2-40B4-BE49-F238E27FC236}">
                <a16:creationId xmlns:a16="http://schemas.microsoft.com/office/drawing/2014/main" id="{D95E857F-90DA-42C0-8989-A04E1CB0EAD7}"/>
              </a:ext>
            </a:extLst>
          </p:cNvPr>
          <p:cNvSpPr/>
          <p:nvPr/>
        </p:nvSpPr>
        <p:spPr>
          <a:xfrm>
            <a:off x="3989733" y="2766227"/>
            <a:ext cx="4170946" cy="1191483"/>
          </a:xfrm>
          <a:prstGeom prst="rightArrowCallout">
            <a:avLst>
              <a:gd name="adj1" fmla="val 25000"/>
              <a:gd name="adj2" fmla="val 25000"/>
              <a:gd name="adj3" fmla="val 0"/>
              <a:gd name="adj4" fmla="val 100000"/>
            </a:avLst>
          </a:prstGeom>
          <a:solidFill>
            <a:srgbClr val="AFAB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157 </a:t>
            </a:r>
          </a:p>
          <a:p>
            <a:pPr algn="ctr"/>
            <a:r>
              <a:rPr lang="fr-FR" sz="2800" b="1" dirty="0"/>
              <a:t>CRITERES</a:t>
            </a:r>
          </a:p>
          <a:p>
            <a:pPr algn="ctr"/>
            <a:r>
              <a:rPr lang="fr-FR" sz="2800" b="1" dirty="0"/>
              <a:t>dont 18 IMPERATIFS</a:t>
            </a:r>
          </a:p>
        </p:txBody>
      </p:sp>
      <p:sp>
        <p:nvSpPr>
          <p:cNvPr id="13" name="Rectangle 12">
            <a:extLst>
              <a:ext uri="{FF2B5EF4-FFF2-40B4-BE49-F238E27FC236}">
                <a16:creationId xmlns:a16="http://schemas.microsoft.com/office/drawing/2014/main" id="{684729D9-CEF0-4F73-995B-2F1106418845}"/>
              </a:ext>
            </a:extLst>
          </p:cNvPr>
          <p:cNvSpPr/>
          <p:nvPr/>
        </p:nvSpPr>
        <p:spPr>
          <a:xfrm>
            <a:off x="4755471" y="5115469"/>
            <a:ext cx="2678899" cy="62923"/>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AA668BEB-6FB2-4AE7-BE80-CA2B04C78B42}"/>
              </a:ext>
            </a:extLst>
          </p:cNvPr>
          <p:cNvSpPr/>
          <p:nvPr/>
        </p:nvSpPr>
        <p:spPr>
          <a:xfrm rot="16200000" flipV="1">
            <a:off x="5395525" y="4588400"/>
            <a:ext cx="1307102" cy="45721"/>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B8819CDA-0133-4B12-8A48-F73394A33F60}"/>
              </a:ext>
            </a:extLst>
          </p:cNvPr>
          <p:cNvSpPr/>
          <p:nvPr/>
        </p:nvSpPr>
        <p:spPr>
          <a:xfrm>
            <a:off x="877627" y="4301585"/>
            <a:ext cx="3877844" cy="1410759"/>
          </a:xfrm>
          <a:prstGeom prst="rect">
            <a:avLst/>
          </a:prstGeom>
          <a:solidFill>
            <a:srgbClr val="AFAB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a:solidFill>
                  <a:schemeClr val="tx1"/>
                </a:solidFill>
              </a:rPr>
              <a:t>137</a:t>
            </a:r>
            <a:endParaRPr lang="fr-FR" sz="2000" b="1" dirty="0">
              <a:solidFill>
                <a:schemeClr val="tx1"/>
              </a:solidFill>
            </a:endParaRPr>
          </a:p>
          <a:p>
            <a:pPr algn="ctr"/>
            <a:r>
              <a:rPr lang="fr-FR" sz="2000" b="1" dirty="0">
                <a:solidFill>
                  <a:schemeClr val="tx1"/>
                </a:solidFill>
              </a:rPr>
              <a:t>APPLICABLES AUX ETABLISSEMENTS RELEVANT DE LA PJJ</a:t>
            </a:r>
          </a:p>
        </p:txBody>
      </p:sp>
      <p:sp>
        <p:nvSpPr>
          <p:cNvPr id="11" name="Rectangle 10">
            <a:extLst>
              <a:ext uri="{FF2B5EF4-FFF2-40B4-BE49-F238E27FC236}">
                <a16:creationId xmlns:a16="http://schemas.microsoft.com/office/drawing/2014/main" id="{CFC26339-2622-4B92-82D7-14E9705DE678}"/>
              </a:ext>
            </a:extLst>
          </p:cNvPr>
          <p:cNvSpPr/>
          <p:nvPr/>
        </p:nvSpPr>
        <p:spPr>
          <a:xfrm>
            <a:off x="7434371" y="4301585"/>
            <a:ext cx="3877842" cy="1410759"/>
          </a:xfrm>
          <a:prstGeom prst="rect">
            <a:avLst/>
          </a:prstGeom>
          <a:solidFill>
            <a:srgbClr val="AFAB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133 </a:t>
            </a:r>
          </a:p>
          <a:p>
            <a:pPr algn="ctr"/>
            <a:r>
              <a:rPr lang="fr-FR" sz="2000" b="1" dirty="0">
                <a:solidFill>
                  <a:schemeClr val="tx1"/>
                </a:solidFill>
              </a:rPr>
              <a:t>APPLICABLES AUX SERVICES RELEVANT DE LA PJJ</a:t>
            </a:r>
          </a:p>
          <a:p>
            <a:pPr algn="ctr"/>
            <a:endParaRPr lang="fr-FR" sz="2000" b="1" dirty="0">
              <a:solidFill>
                <a:schemeClr val="tx1"/>
              </a:solidFill>
            </a:endParaRPr>
          </a:p>
        </p:txBody>
      </p:sp>
      <p:sp>
        <p:nvSpPr>
          <p:cNvPr id="12" name="Rectangle 11">
            <a:extLst>
              <a:ext uri="{FF2B5EF4-FFF2-40B4-BE49-F238E27FC236}">
                <a16:creationId xmlns:a16="http://schemas.microsoft.com/office/drawing/2014/main" id="{ECAA6154-4758-4E5E-B72F-214F72C6D758}"/>
              </a:ext>
            </a:extLst>
          </p:cNvPr>
          <p:cNvSpPr/>
          <p:nvPr/>
        </p:nvSpPr>
        <p:spPr>
          <a:xfrm rot="16200000" flipV="1">
            <a:off x="5667308" y="5246642"/>
            <a:ext cx="770078" cy="45719"/>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75C0A6D0-2450-403E-9D0B-02DA14F9CC53}"/>
              </a:ext>
            </a:extLst>
          </p:cNvPr>
          <p:cNvSpPr/>
          <p:nvPr/>
        </p:nvSpPr>
        <p:spPr>
          <a:xfrm>
            <a:off x="5052289" y="5654541"/>
            <a:ext cx="2090895" cy="11347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2000" b="1" dirty="0">
                <a:solidFill>
                  <a:schemeClr val="tx1"/>
                </a:solidFill>
              </a:rPr>
              <a:t>17 </a:t>
            </a:r>
          </a:p>
          <a:p>
            <a:pPr algn="ctr"/>
            <a:r>
              <a:rPr lang="fr-FR" sz="2000" b="1" dirty="0">
                <a:solidFill>
                  <a:schemeClr val="tx1"/>
                </a:solidFill>
              </a:rPr>
              <a:t>IMPERATIFS</a:t>
            </a:r>
          </a:p>
        </p:txBody>
      </p:sp>
      <p:sp>
        <p:nvSpPr>
          <p:cNvPr id="5" name="Rectangle 4">
            <a:extLst>
              <a:ext uri="{FF2B5EF4-FFF2-40B4-BE49-F238E27FC236}">
                <a16:creationId xmlns:a16="http://schemas.microsoft.com/office/drawing/2014/main" id="{15CA0757-71E4-4E0A-91E7-A0408D893060}"/>
              </a:ext>
            </a:extLst>
          </p:cNvPr>
          <p:cNvSpPr/>
          <p:nvPr/>
        </p:nvSpPr>
        <p:spPr>
          <a:xfrm>
            <a:off x="9987379" y="-2958"/>
            <a:ext cx="2204621" cy="419206"/>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400" b="1" dirty="0"/>
              <a:t>LE REFERENTIEL</a:t>
            </a:r>
          </a:p>
        </p:txBody>
      </p:sp>
      <p:sp>
        <p:nvSpPr>
          <p:cNvPr id="16" name="Légende : flèche vers le bas 15">
            <a:extLst>
              <a:ext uri="{FF2B5EF4-FFF2-40B4-BE49-F238E27FC236}">
                <a16:creationId xmlns:a16="http://schemas.microsoft.com/office/drawing/2014/main" id="{84F093C8-C49C-4CA1-B010-5B1F49D4537A}"/>
              </a:ext>
            </a:extLst>
          </p:cNvPr>
          <p:cNvSpPr/>
          <p:nvPr/>
        </p:nvSpPr>
        <p:spPr>
          <a:xfrm>
            <a:off x="4009448" y="100940"/>
            <a:ext cx="4170944" cy="725959"/>
          </a:xfrm>
          <a:prstGeom prst="downArrow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t>3</a:t>
            </a:r>
          </a:p>
          <a:p>
            <a:pPr algn="ctr"/>
            <a:r>
              <a:rPr lang="fr-FR" sz="1600" b="1" dirty="0"/>
              <a:t>CHAPITRES</a:t>
            </a:r>
          </a:p>
        </p:txBody>
      </p:sp>
    </p:spTree>
    <p:extLst>
      <p:ext uri="{BB962C8B-B14F-4D97-AF65-F5344CB8AC3E}">
        <p14:creationId xmlns:p14="http://schemas.microsoft.com/office/powerpoint/2010/main" val="4132742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A47AA64-B7D0-4BB8-920B-367BBD98F507}"/>
              </a:ext>
            </a:extLst>
          </p:cNvPr>
          <p:cNvSpPr>
            <a:spLocks noGrp="1"/>
          </p:cNvSpPr>
          <p:nvPr>
            <p:ph idx="1"/>
          </p:nvPr>
        </p:nvSpPr>
        <p:spPr>
          <a:xfrm>
            <a:off x="0" y="-1"/>
            <a:ext cx="12192000" cy="6908711"/>
          </a:xfrm>
          <a:solidFill>
            <a:srgbClr val="FCEEE4"/>
          </a:solidFill>
        </p:spPr>
        <p:txBody>
          <a:bodyPr>
            <a:normAutofit fontScale="92500" lnSpcReduction="10000"/>
          </a:bodyPr>
          <a:lstStyle/>
          <a:p>
            <a:pPr marL="0" indent="0" algn="just">
              <a:lnSpc>
                <a:spcPct val="100000"/>
              </a:lnSpc>
              <a:buNone/>
            </a:pPr>
            <a:endParaRPr lang="fr-FR" dirty="0"/>
          </a:p>
          <a:p>
            <a:pPr marL="0" marR="0" lvl="0" indent="0" algn="just"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lang="fr-FR" dirty="0"/>
              <a:t>Les 157 critères sont répertoriés dans le </a:t>
            </a:r>
            <a:r>
              <a:rPr lang="fr-FR" b="1" dirty="0"/>
              <a:t>manuel de l’évaluation </a:t>
            </a:r>
            <a:r>
              <a:rPr lang="fr-FR" dirty="0"/>
              <a:t>proposé par la HAS et </a:t>
            </a:r>
            <a:r>
              <a:rPr lang="fr-FR" b="1" dirty="0"/>
              <a:t>déclinés en fiches </a:t>
            </a: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(1critère = 1 fiche).</a:t>
            </a:r>
          </a:p>
          <a:p>
            <a:pPr marL="0" indent="0" algn="just">
              <a:lnSpc>
                <a:spcPct val="100000"/>
              </a:lnSpc>
              <a:buNone/>
            </a:pPr>
            <a:endParaRPr lang="fr-FR" b="1" dirty="0"/>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2900" dirty="0">
              <a:solidFill>
                <a:prstClr val="black"/>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900" b="0" i="0" u="none" strike="noStrike" kern="1200" cap="none" spc="0" normalizeH="0" baseline="0" noProof="0" dirty="0">
                <a:ln>
                  <a:noFill/>
                </a:ln>
                <a:solidFill>
                  <a:prstClr val="black"/>
                </a:solidFill>
                <a:effectLst/>
                <a:uLnTx/>
                <a:uFillTx/>
                <a:latin typeface="Calibri" panose="020F0502020204030204"/>
                <a:ea typeface="+mn-ea"/>
                <a:cs typeface="+mn-cs"/>
              </a:rPr>
              <a:t>Chaque fiche identifie </a:t>
            </a:r>
          </a:p>
          <a:p>
            <a:pPr marL="0" indent="0" algn="just">
              <a:buNone/>
            </a:pPr>
            <a:r>
              <a:rPr lang="fr-FR" sz="2400" dirty="0"/>
              <a:t>(</a:t>
            </a:r>
            <a:r>
              <a:rPr lang="fr-FR" sz="2400" b="1" dirty="0"/>
              <a:t>en gras</a:t>
            </a:r>
            <a:r>
              <a:rPr lang="fr-FR" sz="2400" dirty="0"/>
              <a:t>):</a:t>
            </a:r>
          </a:p>
          <a:p>
            <a:pPr marL="0" indent="0" algn="just">
              <a:buNone/>
            </a:pPr>
            <a:endParaRPr lang="fr-FR" sz="2400" dirty="0"/>
          </a:p>
          <a:p>
            <a:pPr marL="0" indent="0" algn="just">
              <a:buNone/>
            </a:pPr>
            <a:endParaRPr lang="fr-FR" sz="2400" dirty="0"/>
          </a:p>
          <a:p>
            <a:pPr marL="0" indent="0" algn="just">
              <a:lnSpc>
                <a:spcPct val="120000"/>
              </a:lnSpc>
              <a:buNone/>
            </a:pPr>
            <a:endParaRPr lang="fr-FR" sz="3400" dirty="0"/>
          </a:p>
          <a:p>
            <a:pPr marL="0" indent="0" algn="just">
              <a:lnSpc>
                <a:spcPct val="120000"/>
              </a:lnSpc>
              <a:buNone/>
            </a:pPr>
            <a:endParaRPr lang="fr-FR" sz="2600" dirty="0"/>
          </a:p>
          <a:p>
            <a:pPr marL="0" indent="0" algn="just">
              <a:lnSpc>
                <a:spcPct val="120000"/>
              </a:lnSpc>
              <a:buNone/>
            </a:pPr>
            <a:r>
              <a:rPr lang="fr-FR" sz="2600" dirty="0"/>
              <a:t> </a:t>
            </a:r>
          </a:p>
          <a:p>
            <a:pPr marL="0" indent="0" algn="just">
              <a:lnSpc>
                <a:spcPct val="120000"/>
              </a:lnSpc>
              <a:buNone/>
            </a:pPr>
            <a:endParaRPr lang="fr-FR" sz="2600" dirty="0"/>
          </a:p>
        </p:txBody>
      </p:sp>
      <p:sp>
        <p:nvSpPr>
          <p:cNvPr id="4" name="Rectangle 3">
            <a:extLst>
              <a:ext uri="{FF2B5EF4-FFF2-40B4-BE49-F238E27FC236}">
                <a16:creationId xmlns:a16="http://schemas.microsoft.com/office/drawing/2014/main" id="{C2324220-B100-43CD-B680-DAE8051BB122}"/>
              </a:ext>
            </a:extLst>
          </p:cNvPr>
          <p:cNvSpPr/>
          <p:nvPr/>
        </p:nvSpPr>
        <p:spPr>
          <a:xfrm>
            <a:off x="9518073" y="-2820"/>
            <a:ext cx="2673927" cy="318782"/>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white"/>
                </a:solidFill>
                <a:effectLst/>
                <a:uLnTx/>
                <a:uFillTx/>
                <a:latin typeface="Calibri" panose="020F0502020204030204"/>
                <a:ea typeface="+mn-ea"/>
                <a:cs typeface="+mn-cs"/>
              </a:rPr>
              <a:t>LE REFERENTIEL</a:t>
            </a:r>
          </a:p>
        </p:txBody>
      </p:sp>
      <p:pic>
        <p:nvPicPr>
          <p:cNvPr id="5" name="Image 4">
            <a:extLst>
              <a:ext uri="{FF2B5EF4-FFF2-40B4-BE49-F238E27FC236}">
                <a16:creationId xmlns:a16="http://schemas.microsoft.com/office/drawing/2014/main" id="{6C4AA6D6-E1C2-4315-B812-EC6C11C663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5311" y="1179727"/>
            <a:ext cx="4745523" cy="5546184"/>
          </a:xfrm>
          <a:prstGeom prst="rect">
            <a:avLst/>
          </a:prstGeom>
          <a:ln>
            <a:solidFill>
              <a:schemeClr val="tx1"/>
            </a:solidFill>
          </a:ln>
        </p:spPr>
      </p:pic>
      <p:cxnSp>
        <p:nvCxnSpPr>
          <p:cNvPr id="7" name="Connecteur droit avec flèche 6">
            <a:extLst>
              <a:ext uri="{FF2B5EF4-FFF2-40B4-BE49-F238E27FC236}">
                <a16:creationId xmlns:a16="http://schemas.microsoft.com/office/drawing/2014/main" id="{CF325519-9316-4E31-8110-BCA8CAEC89D8}"/>
              </a:ext>
            </a:extLst>
          </p:cNvPr>
          <p:cNvCxnSpPr>
            <a:cxnSpLocks/>
          </p:cNvCxnSpPr>
          <p:nvPr/>
        </p:nvCxnSpPr>
        <p:spPr>
          <a:xfrm flipV="1">
            <a:off x="3360637" y="1911097"/>
            <a:ext cx="3707675" cy="158170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8B740D79-F034-46F7-9BEB-208D5C40D496}"/>
              </a:ext>
            </a:extLst>
          </p:cNvPr>
          <p:cNvCxnSpPr>
            <a:cxnSpLocks/>
            <a:stCxn id="70" idx="7"/>
          </p:cNvCxnSpPr>
          <p:nvPr/>
        </p:nvCxnSpPr>
        <p:spPr>
          <a:xfrm flipV="1">
            <a:off x="3327347" y="1380448"/>
            <a:ext cx="3740965" cy="2099106"/>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1752D274-CC1A-42D7-8BEA-51712788AFCB}"/>
              </a:ext>
            </a:extLst>
          </p:cNvPr>
          <p:cNvCxnSpPr>
            <a:cxnSpLocks/>
          </p:cNvCxnSpPr>
          <p:nvPr/>
        </p:nvCxnSpPr>
        <p:spPr>
          <a:xfrm flipV="1">
            <a:off x="3335669" y="2374025"/>
            <a:ext cx="3724320" cy="11503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a:extLst>
              <a:ext uri="{FF2B5EF4-FFF2-40B4-BE49-F238E27FC236}">
                <a16:creationId xmlns:a16="http://schemas.microsoft.com/office/drawing/2014/main" id="{86647683-C228-476B-B35C-CD8538972180}"/>
              </a:ext>
            </a:extLst>
          </p:cNvPr>
          <p:cNvCxnSpPr>
            <a:cxnSpLocks/>
            <a:stCxn id="70" idx="6"/>
          </p:cNvCxnSpPr>
          <p:nvPr/>
        </p:nvCxnSpPr>
        <p:spPr>
          <a:xfrm flipV="1">
            <a:off x="3343992" y="2769499"/>
            <a:ext cx="3801319" cy="76384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a:extLst>
              <a:ext uri="{FF2B5EF4-FFF2-40B4-BE49-F238E27FC236}">
                <a16:creationId xmlns:a16="http://schemas.microsoft.com/office/drawing/2014/main" id="{B4D634C9-1AEF-43FF-9273-E29941F7CFE1}"/>
              </a:ext>
            </a:extLst>
          </p:cNvPr>
          <p:cNvCxnSpPr>
            <a:cxnSpLocks/>
          </p:cNvCxnSpPr>
          <p:nvPr/>
        </p:nvCxnSpPr>
        <p:spPr>
          <a:xfrm flipV="1">
            <a:off x="3287161" y="3151419"/>
            <a:ext cx="3781151" cy="41995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a:extLst>
              <a:ext uri="{FF2B5EF4-FFF2-40B4-BE49-F238E27FC236}">
                <a16:creationId xmlns:a16="http://schemas.microsoft.com/office/drawing/2014/main" id="{B11D5000-BD8B-4070-ABFE-B6E2F619E1E1}"/>
              </a:ext>
            </a:extLst>
          </p:cNvPr>
          <p:cNvCxnSpPr>
            <a:cxnSpLocks/>
            <a:stCxn id="70" idx="5"/>
          </p:cNvCxnSpPr>
          <p:nvPr/>
        </p:nvCxnSpPr>
        <p:spPr>
          <a:xfrm>
            <a:off x="3327347" y="3587123"/>
            <a:ext cx="4399333" cy="80461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E5B9A4E1-B70F-49CA-9CEC-5F245A18BDB8}"/>
              </a:ext>
            </a:extLst>
          </p:cNvPr>
          <p:cNvCxnSpPr>
            <a:cxnSpLocks/>
          </p:cNvCxnSpPr>
          <p:nvPr/>
        </p:nvCxnSpPr>
        <p:spPr>
          <a:xfrm>
            <a:off x="3400386" y="3546591"/>
            <a:ext cx="7118711" cy="75514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70" name="Ellipse 69">
            <a:extLst>
              <a:ext uri="{FF2B5EF4-FFF2-40B4-BE49-F238E27FC236}">
                <a16:creationId xmlns:a16="http://schemas.microsoft.com/office/drawing/2014/main" id="{40C465F3-ECA9-4A61-9EE8-93C540FDEB9D}"/>
              </a:ext>
            </a:extLst>
          </p:cNvPr>
          <p:cNvSpPr/>
          <p:nvPr/>
        </p:nvSpPr>
        <p:spPr>
          <a:xfrm>
            <a:off x="3230331" y="3457276"/>
            <a:ext cx="113661" cy="1521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0353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10435B6-E909-4295-A840-44DE8AE1E47E}"/>
              </a:ext>
            </a:extLst>
          </p:cNvPr>
          <p:cNvSpPr>
            <a:spLocks noGrp="1"/>
          </p:cNvSpPr>
          <p:nvPr>
            <p:ph idx="1"/>
          </p:nvPr>
        </p:nvSpPr>
        <p:spPr>
          <a:xfrm>
            <a:off x="0" y="0"/>
            <a:ext cx="12271248" cy="6858000"/>
          </a:xfrm>
          <a:solidFill>
            <a:srgbClr val="FCEEE4"/>
          </a:solidFill>
        </p:spPr>
        <p:txBody>
          <a:bodyPr>
            <a:normAutofit/>
          </a:bodyPr>
          <a:lstStyle/>
          <a:p>
            <a:pPr marL="0" indent="0" algn="just">
              <a:buNone/>
            </a:pPr>
            <a:r>
              <a:rPr lang="fr-FR" b="1" dirty="0"/>
              <a:t> Le système de cotation</a:t>
            </a:r>
          </a:p>
          <a:p>
            <a:pPr marL="0" indent="0" algn="just">
              <a:buNone/>
            </a:pPr>
            <a:r>
              <a:rPr lang="fr-FR" sz="2000" dirty="0"/>
              <a:t> La cotation s’effectue en cascade à partir du tableau suivant :</a:t>
            </a:r>
            <a:r>
              <a:rPr lang="fr-FR" dirty="0"/>
              <a:t>			</a:t>
            </a:r>
          </a:p>
        </p:txBody>
      </p:sp>
      <p:sp>
        <p:nvSpPr>
          <p:cNvPr id="4" name="Rectangle 3">
            <a:extLst>
              <a:ext uri="{FF2B5EF4-FFF2-40B4-BE49-F238E27FC236}">
                <a16:creationId xmlns:a16="http://schemas.microsoft.com/office/drawing/2014/main" id="{1C176167-B92D-45E4-B441-BE731FBC8297}"/>
              </a:ext>
            </a:extLst>
          </p:cNvPr>
          <p:cNvSpPr/>
          <p:nvPr/>
        </p:nvSpPr>
        <p:spPr>
          <a:xfrm>
            <a:off x="10066627" y="-39973"/>
            <a:ext cx="2204621" cy="343686"/>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white"/>
                </a:solidFill>
                <a:effectLst/>
                <a:uLnTx/>
                <a:uFillTx/>
                <a:latin typeface="Calibri" panose="020F0502020204030204"/>
                <a:ea typeface="+mn-ea"/>
                <a:cs typeface="+mn-cs"/>
              </a:rPr>
              <a:t>LE REFERENTIEL</a:t>
            </a:r>
          </a:p>
        </p:txBody>
      </p:sp>
      <p:sp>
        <p:nvSpPr>
          <p:cNvPr id="2" name="Rectangle 1">
            <a:extLst>
              <a:ext uri="{FF2B5EF4-FFF2-40B4-BE49-F238E27FC236}">
                <a16:creationId xmlns:a16="http://schemas.microsoft.com/office/drawing/2014/main" id="{1925047B-34BC-47FD-8FCD-3150D1F814D5}"/>
              </a:ext>
            </a:extLst>
          </p:cNvPr>
          <p:cNvSpPr/>
          <p:nvPr/>
        </p:nvSpPr>
        <p:spPr>
          <a:xfrm>
            <a:off x="142602" y="2339044"/>
            <a:ext cx="2005642" cy="4873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Elément évaluation 2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3</a:t>
            </a:r>
          </a:p>
        </p:txBody>
      </p:sp>
      <p:sp>
        <p:nvSpPr>
          <p:cNvPr id="9" name="Rectangle 8">
            <a:extLst>
              <a:ext uri="{FF2B5EF4-FFF2-40B4-BE49-F238E27FC236}">
                <a16:creationId xmlns:a16="http://schemas.microsoft.com/office/drawing/2014/main" id="{2129AA12-E7A5-44D2-A6B7-CC7D92199416}"/>
              </a:ext>
            </a:extLst>
          </p:cNvPr>
          <p:cNvSpPr/>
          <p:nvPr/>
        </p:nvSpPr>
        <p:spPr>
          <a:xfrm>
            <a:off x="145922" y="3092308"/>
            <a:ext cx="2002322" cy="4873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Elément évaluation 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2</a:t>
            </a:r>
          </a:p>
        </p:txBody>
      </p:sp>
      <p:sp>
        <p:nvSpPr>
          <p:cNvPr id="10" name="Rectangle 9">
            <a:extLst>
              <a:ext uri="{FF2B5EF4-FFF2-40B4-BE49-F238E27FC236}">
                <a16:creationId xmlns:a16="http://schemas.microsoft.com/office/drawing/2014/main" id="{8A25B6B4-CC3C-4B5A-BECB-59116736538B}"/>
              </a:ext>
            </a:extLst>
          </p:cNvPr>
          <p:cNvSpPr/>
          <p:nvPr/>
        </p:nvSpPr>
        <p:spPr>
          <a:xfrm>
            <a:off x="142602" y="3913393"/>
            <a:ext cx="2005642" cy="487380"/>
          </a:xfrm>
          <a:prstGeom prst="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Elément évaluation 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1" name="Rectangle 10">
            <a:extLst>
              <a:ext uri="{FF2B5EF4-FFF2-40B4-BE49-F238E27FC236}">
                <a16:creationId xmlns:a16="http://schemas.microsoft.com/office/drawing/2014/main" id="{95C455D2-464F-4899-B6BC-C5A0E840FCD6}"/>
              </a:ext>
            </a:extLst>
          </p:cNvPr>
          <p:cNvSpPr/>
          <p:nvPr/>
        </p:nvSpPr>
        <p:spPr>
          <a:xfrm>
            <a:off x="3012504" y="2339044"/>
            <a:ext cx="1412340" cy="487381"/>
          </a:xfrm>
          <a:prstGeom prst="rect">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Critère 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2</a:t>
            </a:r>
          </a:p>
        </p:txBody>
      </p:sp>
      <p:sp>
        <p:nvSpPr>
          <p:cNvPr id="12" name="Rectangle 11">
            <a:extLst>
              <a:ext uri="{FF2B5EF4-FFF2-40B4-BE49-F238E27FC236}">
                <a16:creationId xmlns:a16="http://schemas.microsoft.com/office/drawing/2014/main" id="{136F692A-74E7-47F5-A5EC-6912FDCBB3B1}"/>
              </a:ext>
            </a:extLst>
          </p:cNvPr>
          <p:cNvSpPr/>
          <p:nvPr/>
        </p:nvSpPr>
        <p:spPr>
          <a:xfrm>
            <a:off x="2997853" y="4688182"/>
            <a:ext cx="1412341" cy="487381"/>
          </a:xfrm>
          <a:prstGeom prst="rect">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Critère 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4</a:t>
            </a:r>
          </a:p>
        </p:txBody>
      </p:sp>
      <p:sp>
        <p:nvSpPr>
          <p:cNvPr id="13" name="Rectangle 12">
            <a:extLst>
              <a:ext uri="{FF2B5EF4-FFF2-40B4-BE49-F238E27FC236}">
                <a16:creationId xmlns:a16="http://schemas.microsoft.com/office/drawing/2014/main" id="{6ABEABE3-FAD3-4657-9894-250567237897}"/>
              </a:ext>
            </a:extLst>
          </p:cNvPr>
          <p:cNvSpPr/>
          <p:nvPr/>
        </p:nvSpPr>
        <p:spPr>
          <a:xfrm>
            <a:off x="5693373" y="3461152"/>
            <a:ext cx="1412340" cy="487381"/>
          </a:xfrm>
          <a:prstGeom prst="rect">
            <a:avLst/>
          </a:prstGeom>
          <a:solidFill>
            <a:srgbClr val="A5A5A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Objectif 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3</a:t>
            </a:r>
          </a:p>
        </p:txBody>
      </p:sp>
      <p:sp>
        <p:nvSpPr>
          <p:cNvPr id="14" name="Rectangle 13">
            <a:extLst>
              <a:ext uri="{FF2B5EF4-FFF2-40B4-BE49-F238E27FC236}">
                <a16:creationId xmlns:a16="http://schemas.microsoft.com/office/drawing/2014/main" id="{4E53030D-B4A2-4288-944A-056059832744}"/>
              </a:ext>
            </a:extLst>
          </p:cNvPr>
          <p:cNvSpPr/>
          <p:nvPr/>
        </p:nvSpPr>
        <p:spPr>
          <a:xfrm>
            <a:off x="5690574" y="4478752"/>
            <a:ext cx="1412340" cy="487381"/>
          </a:xfrm>
          <a:prstGeom prst="rect">
            <a:avLst/>
          </a:prstGeom>
          <a:solidFill>
            <a:srgbClr val="A5A5A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Objectif 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2</a:t>
            </a:r>
          </a:p>
        </p:txBody>
      </p:sp>
      <p:sp>
        <p:nvSpPr>
          <p:cNvPr id="15" name="Rectangle 14">
            <a:extLst>
              <a:ext uri="{FF2B5EF4-FFF2-40B4-BE49-F238E27FC236}">
                <a16:creationId xmlns:a16="http://schemas.microsoft.com/office/drawing/2014/main" id="{7613DD5C-C079-4FB2-8DF5-743A4126A9CE}"/>
              </a:ext>
            </a:extLst>
          </p:cNvPr>
          <p:cNvSpPr/>
          <p:nvPr/>
        </p:nvSpPr>
        <p:spPr>
          <a:xfrm>
            <a:off x="173807" y="1482819"/>
            <a:ext cx="1974437" cy="487380"/>
          </a:xfrm>
          <a:prstGeom prst="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Elément évaluation 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 1</a:t>
            </a:r>
          </a:p>
        </p:txBody>
      </p:sp>
      <p:sp>
        <p:nvSpPr>
          <p:cNvPr id="16" name="Rectangle 15">
            <a:extLst>
              <a:ext uri="{FF2B5EF4-FFF2-40B4-BE49-F238E27FC236}">
                <a16:creationId xmlns:a16="http://schemas.microsoft.com/office/drawing/2014/main" id="{1522341B-E632-4F65-8CA4-6EB670C16418}"/>
              </a:ext>
            </a:extLst>
          </p:cNvPr>
          <p:cNvSpPr/>
          <p:nvPr/>
        </p:nvSpPr>
        <p:spPr>
          <a:xfrm>
            <a:off x="131160" y="4700236"/>
            <a:ext cx="2013588" cy="487380"/>
          </a:xfrm>
          <a:prstGeom prst="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Elément évaluation 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4</a:t>
            </a:r>
          </a:p>
        </p:txBody>
      </p:sp>
      <p:sp>
        <p:nvSpPr>
          <p:cNvPr id="17" name="Rectangle 16">
            <a:extLst>
              <a:ext uri="{FF2B5EF4-FFF2-40B4-BE49-F238E27FC236}">
                <a16:creationId xmlns:a16="http://schemas.microsoft.com/office/drawing/2014/main" id="{8B662CD3-52EF-4713-AF88-CB3453B68873}"/>
              </a:ext>
            </a:extLst>
          </p:cNvPr>
          <p:cNvSpPr/>
          <p:nvPr/>
        </p:nvSpPr>
        <p:spPr>
          <a:xfrm>
            <a:off x="162207" y="5388916"/>
            <a:ext cx="1997635" cy="487380"/>
          </a:xfrm>
          <a:prstGeom prst="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Elément évaluation 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4</a:t>
            </a:r>
          </a:p>
        </p:txBody>
      </p:sp>
      <p:cxnSp>
        <p:nvCxnSpPr>
          <p:cNvPr id="19" name="Connecteur droit 18">
            <a:extLst>
              <a:ext uri="{FF2B5EF4-FFF2-40B4-BE49-F238E27FC236}">
                <a16:creationId xmlns:a16="http://schemas.microsoft.com/office/drawing/2014/main" id="{3364C6F7-7936-40B1-9E45-88684E091A63}"/>
              </a:ext>
            </a:extLst>
          </p:cNvPr>
          <p:cNvCxnSpPr>
            <a:cxnSpLocks/>
            <a:stCxn id="2" idx="3"/>
            <a:endCxn id="11" idx="1"/>
          </p:cNvCxnSpPr>
          <p:nvPr/>
        </p:nvCxnSpPr>
        <p:spPr>
          <a:xfrm>
            <a:off x="2148244" y="2582734"/>
            <a:ext cx="86426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447FBC27-07D6-4D4E-817E-79875070F0E7}"/>
              </a:ext>
            </a:extLst>
          </p:cNvPr>
          <p:cNvCxnSpPr>
            <a:cxnSpLocks/>
          </p:cNvCxnSpPr>
          <p:nvPr/>
        </p:nvCxnSpPr>
        <p:spPr>
          <a:xfrm>
            <a:off x="2628045" y="1719493"/>
            <a:ext cx="3866" cy="16519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7D80A93B-C3D9-4259-B019-7E1E3C6EFDC4}"/>
              </a:ext>
            </a:extLst>
          </p:cNvPr>
          <p:cNvCxnSpPr>
            <a:cxnSpLocks/>
          </p:cNvCxnSpPr>
          <p:nvPr/>
        </p:nvCxnSpPr>
        <p:spPr>
          <a:xfrm flipH="1">
            <a:off x="2148244" y="3371417"/>
            <a:ext cx="4969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a16="http://schemas.microsoft.com/office/drawing/2014/main" id="{B74C090D-D421-4AD7-8221-025E55743C0B}"/>
              </a:ext>
            </a:extLst>
          </p:cNvPr>
          <p:cNvCxnSpPr>
            <a:cxnSpLocks/>
            <a:endCxn id="15" idx="3"/>
          </p:cNvCxnSpPr>
          <p:nvPr/>
        </p:nvCxnSpPr>
        <p:spPr>
          <a:xfrm flipH="1">
            <a:off x="2148244" y="1719493"/>
            <a:ext cx="488362" cy="701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Connecteur droit 37">
            <a:extLst>
              <a:ext uri="{FF2B5EF4-FFF2-40B4-BE49-F238E27FC236}">
                <a16:creationId xmlns:a16="http://schemas.microsoft.com/office/drawing/2014/main" id="{92A2EB35-0CB5-4B6F-BB18-D664775F9A4D}"/>
              </a:ext>
            </a:extLst>
          </p:cNvPr>
          <p:cNvCxnSpPr>
            <a:cxnSpLocks/>
            <a:endCxn id="10" idx="3"/>
          </p:cNvCxnSpPr>
          <p:nvPr/>
        </p:nvCxnSpPr>
        <p:spPr>
          <a:xfrm flipH="1" flipV="1">
            <a:off x="2148244" y="4157083"/>
            <a:ext cx="468203" cy="301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Connecteur droit 39">
            <a:extLst>
              <a:ext uri="{FF2B5EF4-FFF2-40B4-BE49-F238E27FC236}">
                <a16:creationId xmlns:a16="http://schemas.microsoft.com/office/drawing/2014/main" id="{CC827A6E-1DDF-4BD4-8271-1F13A03C55CF}"/>
              </a:ext>
            </a:extLst>
          </p:cNvPr>
          <p:cNvCxnSpPr>
            <a:cxnSpLocks/>
          </p:cNvCxnSpPr>
          <p:nvPr/>
        </p:nvCxnSpPr>
        <p:spPr>
          <a:xfrm flipH="1">
            <a:off x="2166481" y="5662944"/>
            <a:ext cx="47868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2482A256-BA97-4869-B693-530404FE4F68}"/>
              </a:ext>
            </a:extLst>
          </p:cNvPr>
          <p:cNvCxnSpPr>
            <a:cxnSpLocks/>
          </p:cNvCxnSpPr>
          <p:nvPr/>
        </p:nvCxnSpPr>
        <p:spPr>
          <a:xfrm>
            <a:off x="2616653" y="4157083"/>
            <a:ext cx="15258" cy="150586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Connecteur droit 41">
            <a:extLst>
              <a:ext uri="{FF2B5EF4-FFF2-40B4-BE49-F238E27FC236}">
                <a16:creationId xmlns:a16="http://schemas.microsoft.com/office/drawing/2014/main" id="{847BAE14-4DAE-402B-B87F-D7FA74123DD2}"/>
              </a:ext>
            </a:extLst>
          </p:cNvPr>
          <p:cNvCxnSpPr>
            <a:cxnSpLocks/>
            <a:stCxn id="12" idx="1"/>
            <a:endCxn id="16" idx="3"/>
          </p:cNvCxnSpPr>
          <p:nvPr/>
        </p:nvCxnSpPr>
        <p:spPr>
          <a:xfrm flipH="1">
            <a:off x="2144748" y="4931873"/>
            <a:ext cx="853105" cy="120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necteur droit 42">
            <a:extLst>
              <a:ext uri="{FF2B5EF4-FFF2-40B4-BE49-F238E27FC236}">
                <a16:creationId xmlns:a16="http://schemas.microsoft.com/office/drawing/2014/main" id="{9F01647C-D5E3-42A0-97C7-8BEEF6427D16}"/>
              </a:ext>
            </a:extLst>
          </p:cNvPr>
          <p:cNvCxnSpPr>
            <a:cxnSpLocks/>
            <a:endCxn id="12" idx="3"/>
          </p:cNvCxnSpPr>
          <p:nvPr/>
        </p:nvCxnSpPr>
        <p:spPr>
          <a:xfrm flipH="1" flipV="1">
            <a:off x="4410194" y="4931873"/>
            <a:ext cx="644630" cy="120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Connecteur droit 43">
            <a:extLst>
              <a:ext uri="{FF2B5EF4-FFF2-40B4-BE49-F238E27FC236}">
                <a16:creationId xmlns:a16="http://schemas.microsoft.com/office/drawing/2014/main" id="{48A6CDB0-6251-42AF-B370-B40A46224AED}"/>
              </a:ext>
            </a:extLst>
          </p:cNvPr>
          <p:cNvCxnSpPr>
            <a:cxnSpLocks/>
          </p:cNvCxnSpPr>
          <p:nvPr/>
        </p:nvCxnSpPr>
        <p:spPr>
          <a:xfrm flipH="1">
            <a:off x="4425357" y="2562822"/>
            <a:ext cx="62657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F2BC165F-6319-4C6D-84D3-F3C1D6B8A221}"/>
              </a:ext>
            </a:extLst>
          </p:cNvPr>
          <p:cNvCxnSpPr>
            <a:cxnSpLocks/>
          </p:cNvCxnSpPr>
          <p:nvPr/>
        </p:nvCxnSpPr>
        <p:spPr>
          <a:xfrm>
            <a:off x="5050283" y="2534997"/>
            <a:ext cx="20621" cy="24213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necteur droit 47">
            <a:extLst>
              <a:ext uri="{FF2B5EF4-FFF2-40B4-BE49-F238E27FC236}">
                <a16:creationId xmlns:a16="http://schemas.microsoft.com/office/drawing/2014/main" id="{8E98FDD1-45F2-4E2F-B2AE-7EFD5AAD34E1}"/>
              </a:ext>
            </a:extLst>
          </p:cNvPr>
          <p:cNvCxnSpPr>
            <a:cxnSpLocks/>
          </p:cNvCxnSpPr>
          <p:nvPr/>
        </p:nvCxnSpPr>
        <p:spPr>
          <a:xfrm flipH="1">
            <a:off x="5063998" y="3714432"/>
            <a:ext cx="62657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9FB39A39-1145-4F94-9298-4A4E2609D913}"/>
              </a:ext>
            </a:extLst>
          </p:cNvPr>
          <p:cNvCxnSpPr>
            <a:cxnSpLocks/>
          </p:cNvCxnSpPr>
          <p:nvPr/>
        </p:nvCxnSpPr>
        <p:spPr>
          <a:xfrm flipH="1">
            <a:off x="7116028" y="3704843"/>
            <a:ext cx="62657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Connecteur droit 55">
            <a:extLst>
              <a:ext uri="{FF2B5EF4-FFF2-40B4-BE49-F238E27FC236}">
                <a16:creationId xmlns:a16="http://schemas.microsoft.com/office/drawing/2014/main" id="{C8B0D59E-65BA-4C54-B85D-F3E4B6CE2A23}"/>
              </a:ext>
            </a:extLst>
          </p:cNvPr>
          <p:cNvCxnSpPr>
            <a:cxnSpLocks/>
          </p:cNvCxnSpPr>
          <p:nvPr/>
        </p:nvCxnSpPr>
        <p:spPr>
          <a:xfrm flipH="1">
            <a:off x="7095711" y="4722443"/>
            <a:ext cx="62657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C16FABFA-E1A9-45A8-9A3F-2E6E63EA791C}"/>
              </a:ext>
            </a:extLst>
          </p:cNvPr>
          <p:cNvSpPr/>
          <p:nvPr/>
        </p:nvSpPr>
        <p:spPr>
          <a:xfrm>
            <a:off x="5720703" y="5539960"/>
            <a:ext cx="1412340" cy="487381"/>
          </a:xfrm>
          <a:prstGeom prst="rect">
            <a:avLst/>
          </a:prstGeom>
          <a:solidFill>
            <a:srgbClr val="A5A5A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Objectif 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4</a:t>
            </a:r>
          </a:p>
        </p:txBody>
      </p:sp>
      <p:cxnSp>
        <p:nvCxnSpPr>
          <p:cNvPr id="58" name="Connecteur droit 57">
            <a:extLst>
              <a:ext uri="{FF2B5EF4-FFF2-40B4-BE49-F238E27FC236}">
                <a16:creationId xmlns:a16="http://schemas.microsoft.com/office/drawing/2014/main" id="{20324E96-B2B4-4C55-A279-4AEDFF944D71}"/>
              </a:ext>
            </a:extLst>
          </p:cNvPr>
          <p:cNvCxnSpPr>
            <a:cxnSpLocks/>
          </p:cNvCxnSpPr>
          <p:nvPr/>
        </p:nvCxnSpPr>
        <p:spPr>
          <a:xfrm flipH="1">
            <a:off x="7145456" y="5783651"/>
            <a:ext cx="62657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4A7A0CED-DC9F-491C-81B6-F6AD3E3F6843}"/>
              </a:ext>
            </a:extLst>
          </p:cNvPr>
          <p:cNvCxnSpPr>
            <a:cxnSpLocks/>
          </p:cNvCxnSpPr>
          <p:nvPr/>
        </p:nvCxnSpPr>
        <p:spPr>
          <a:xfrm>
            <a:off x="7722287" y="3704843"/>
            <a:ext cx="26808" cy="20664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16F73703-5A9B-498B-9A30-14B27314E1D1}"/>
              </a:ext>
            </a:extLst>
          </p:cNvPr>
          <p:cNvSpPr/>
          <p:nvPr/>
        </p:nvSpPr>
        <p:spPr>
          <a:xfrm>
            <a:off x="8416866" y="5175563"/>
            <a:ext cx="1412340" cy="487381"/>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Thématique 2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2</a:t>
            </a:r>
          </a:p>
        </p:txBody>
      </p:sp>
      <p:sp>
        <p:nvSpPr>
          <p:cNvPr id="62" name="Rectangle 61">
            <a:extLst>
              <a:ext uri="{FF2B5EF4-FFF2-40B4-BE49-F238E27FC236}">
                <a16:creationId xmlns:a16="http://schemas.microsoft.com/office/drawing/2014/main" id="{F5DCE138-D92A-4CB9-8827-D6A65430B01C}"/>
              </a:ext>
            </a:extLst>
          </p:cNvPr>
          <p:cNvSpPr/>
          <p:nvPr/>
        </p:nvSpPr>
        <p:spPr>
          <a:xfrm>
            <a:off x="8407904" y="4456545"/>
            <a:ext cx="1412340" cy="487381"/>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Thématique 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 3</a:t>
            </a:r>
          </a:p>
        </p:txBody>
      </p:sp>
      <p:sp>
        <p:nvSpPr>
          <p:cNvPr id="63" name="Rectangle 62">
            <a:extLst>
              <a:ext uri="{FF2B5EF4-FFF2-40B4-BE49-F238E27FC236}">
                <a16:creationId xmlns:a16="http://schemas.microsoft.com/office/drawing/2014/main" id="{A43F3B0C-B942-4F92-83CB-BA03CE86E686}"/>
              </a:ext>
            </a:extLst>
          </p:cNvPr>
          <p:cNvSpPr/>
          <p:nvPr/>
        </p:nvSpPr>
        <p:spPr>
          <a:xfrm>
            <a:off x="8407904" y="5987315"/>
            <a:ext cx="1412340" cy="487381"/>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Thématique 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alibri" panose="020F0502020204030204"/>
                <a:ea typeface="+mn-ea"/>
                <a:cs typeface="+mn-cs"/>
              </a:rPr>
              <a:t>4</a:t>
            </a:r>
          </a:p>
        </p:txBody>
      </p:sp>
      <p:cxnSp>
        <p:nvCxnSpPr>
          <p:cNvPr id="64" name="Connecteur droit 63">
            <a:extLst>
              <a:ext uri="{FF2B5EF4-FFF2-40B4-BE49-F238E27FC236}">
                <a16:creationId xmlns:a16="http://schemas.microsoft.com/office/drawing/2014/main" id="{3BC2B03A-5E13-4651-B2AD-095C4ECF2C4B}"/>
              </a:ext>
            </a:extLst>
          </p:cNvPr>
          <p:cNvCxnSpPr>
            <a:cxnSpLocks/>
          </p:cNvCxnSpPr>
          <p:nvPr/>
        </p:nvCxnSpPr>
        <p:spPr>
          <a:xfrm flipH="1">
            <a:off x="9829206" y="5419253"/>
            <a:ext cx="680487" cy="30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Connecteur droit 64">
            <a:extLst>
              <a:ext uri="{FF2B5EF4-FFF2-40B4-BE49-F238E27FC236}">
                <a16:creationId xmlns:a16="http://schemas.microsoft.com/office/drawing/2014/main" id="{F989355A-567F-477E-8C79-4B2FC7B7840D}"/>
              </a:ext>
            </a:extLst>
          </p:cNvPr>
          <p:cNvCxnSpPr>
            <a:cxnSpLocks/>
          </p:cNvCxnSpPr>
          <p:nvPr/>
        </p:nvCxnSpPr>
        <p:spPr>
          <a:xfrm flipH="1" flipV="1">
            <a:off x="9829206" y="4753216"/>
            <a:ext cx="1058026" cy="67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Connecteur droit 65">
            <a:extLst>
              <a:ext uri="{FF2B5EF4-FFF2-40B4-BE49-F238E27FC236}">
                <a16:creationId xmlns:a16="http://schemas.microsoft.com/office/drawing/2014/main" id="{69079B8C-C710-4AA5-90C9-5DE6E4A7A025}"/>
              </a:ext>
            </a:extLst>
          </p:cNvPr>
          <p:cNvCxnSpPr>
            <a:cxnSpLocks/>
          </p:cNvCxnSpPr>
          <p:nvPr/>
        </p:nvCxnSpPr>
        <p:spPr>
          <a:xfrm flipH="1">
            <a:off x="9829206" y="6242357"/>
            <a:ext cx="6947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necteur droit 70">
            <a:extLst>
              <a:ext uri="{FF2B5EF4-FFF2-40B4-BE49-F238E27FC236}">
                <a16:creationId xmlns:a16="http://schemas.microsoft.com/office/drawing/2014/main" id="{02F772B5-5EA0-4A0C-936D-B2D4707D4069}"/>
              </a:ext>
            </a:extLst>
          </p:cNvPr>
          <p:cNvCxnSpPr>
            <a:cxnSpLocks/>
          </p:cNvCxnSpPr>
          <p:nvPr/>
        </p:nvCxnSpPr>
        <p:spPr>
          <a:xfrm>
            <a:off x="10509693" y="4753216"/>
            <a:ext cx="8361" cy="14891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Connecteur droit 74">
            <a:extLst>
              <a:ext uri="{FF2B5EF4-FFF2-40B4-BE49-F238E27FC236}">
                <a16:creationId xmlns:a16="http://schemas.microsoft.com/office/drawing/2014/main" id="{4DBAB786-71BC-42AB-934F-34558DF807E4}"/>
              </a:ext>
            </a:extLst>
          </p:cNvPr>
          <p:cNvCxnSpPr>
            <a:cxnSpLocks/>
          </p:cNvCxnSpPr>
          <p:nvPr/>
        </p:nvCxnSpPr>
        <p:spPr>
          <a:xfrm flipH="1">
            <a:off x="7759410" y="4722443"/>
            <a:ext cx="62657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42813E2F-BE59-40D1-9559-83D5A091C761}"/>
              </a:ext>
            </a:extLst>
          </p:cNvPr>
          <p:cNvSpPr/>
          <p:nvPr/>
        </p:nvSpPr>
        <p:spPr>
          <a:xfrm>
            <a:off x="10880759" y="2310015"/>
            <a:ext cx="705440" cy="4176375"/>
          </a:xfrm>
          <a:prstGeom prst="rect">
            <a:avLst/>
          </a:prstGeom>
          <a:solidFill>
            <a:srgbClr val="D29E9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CHAPITRE 1=</a:t>
            </a:r>
          </a:p>
        </p:txBody>
      </p:sp>
      <p:sp>
        <p:nvSpPr>
          <p:cNvPr id="98" name="Ellipse 97">
            <a:extLst>
              <a:ext uri="{FF2B5EF4-FFF2-40B4-BE49-F238E27FC236}">
                <a16:creationId xmlns:a16="http://schemas.microsoft.com/office/drawing/2014/main" id="{09D29DFD-D943-4CE8-A87B-9F237D214FD6}"/>
              </a:ext>
            </a:extLst>
          </p:cNvPr>
          <p:cNvSpPr/>
          <p:nvPr/>
        </p:nvSpPr>
        <p:spPr>
          <a:xfrm>
            <a:off x="10950089" y="5988816"/>
            <a:ext cx="626007" cy="354485"/>
          </a:xfrm>
          <a:prstGeom prst="ellipse">
            <a:avLst/>
          </a:prstGeom>
          <a:solidFill>
            <a:srgbClr val="EFDD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3</a:t>
            </a:r>
          </a:p>
        </p:txBody>
      </p:sp>
      <p:sp>
        <p:nvSpPr>
          <p:cNvPr id="6" name="Rectangle 1">
            <a:extLst>
              <a:ext uri="{FF2B5EF4-FFF2-40B4-BE49-F238E27FC236}">
                <a16:creationId xmlns:a16="http://schemas.microsoft.com/office/drawing/2014/main" id="{0CB58B57-918B-4CC5-A2F9-E5CE0189D338}"/>
              </a:ext>
            </a:extLst>
          </p:cNvPr>
          <p:cNvSpPr>
            <a:spLocks noChangeArrowheads="1"/>
          </p:cNvSpPr>
          <p:nvPr/>
        </p:nvSpPr>
        <p:spPr bwMode="auto">
          <a:xfrm>
            <a:off x="4341813" y="32734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7" name="Tableau 6">
            <a:extLst>
              <a:ext uri="{FF2B5EF4-FFF2-40B4-BE49-F238E27FC236}">
                <a16:creationId xmlns:a16="http://schemas.microsoft.com/office/drawing/2014/main" id="{09DA9419-61E1-44D7-A441-EC5CE87A7AB1}"/>
              </a:ext>
            </a:extLst>
          </p:cNvPr>
          <p:cNvGraphicFramePr>
            <a:graphicFrameLocks noGrp="1"/>
          </p:cNvGraphicFramePr>
          <p:nvPr>
            <p:extLst>
              <p:ext uri="{D42A27DB-BD31-4B8C-83A1-F6EECF244321}">
                <p14:modId xmlns:p14="http://schemas.microsoft.com/office/powerpoint/2010/main" val="3038508919"/>
              </p:ext>
            </p:extLst>
          </p:nvPr>
        </p:nvGraphicFramePr>
        <p:xfrm>
          <a:off x="6646883" y="489686"/>
          <a:ext cx="3696916" cy="1884744"/>
        </p:xfrm>
        <a:graphic>
          <a:graphicData uri="http://schemas.openxmlformats.org/drawingml/2006/table">
            <a:tbl>
              <a:tblPr firstRow="1" firstCol="1" bandRow="1">
                <a:tableStyleId>{5C22544A-7EE6-4342-B048-85BDC9FD1C3A}</a:tableStyleId>
              </a:tblPr>
              <a:tblGrid>
                <a:gridCol w="850612">
                  <a:extLst>
                    <a:ext uri="{9D8B030D-6E8A-4147-A177-3AD203B41FA5}">
                      <a16:colId xmlns:a16="http://schemas.microsoft.com/office/drawing/2014/main" val="3649439375"/>
                    </a:ext>
                  </a:extLst>
                </a:gridCol>
                <a:gridCol w="2846304">
                  <a:extLst>
                    <a:ext uri="{9D8B030D-6E8A-4147-A177-3AD203B41FA5}">
                      <a16:colId xmlns:a16="http://schemas.microsoft.com/office/drawing/2014/main" val="3227640664"/>
                    </a:ext>
                  </a:extLst>
                </a:gridCol>
              </a:tblGrid>
              <a:tr h="179247">
                <a:tc gridSpan="2">
                  <a:txBody>
                    <a:bodyPr/>
                    <a:lstStyle/>
                    <a:p>
                      <a:pPr algn="ctr">
                        <a:lnSpc>
                          <a:spcPct val="107000"/>
                        </a:lnSpc>
                        <a:spcAft>
                          <a:spcPts val="800"/>
                        </a:spcAft>
                      </a:pPr>
                      <a:r>
                        <a:rPr lang="fr-FR" sz="1600" dirty="0">
                          <a:effectLst/>
                        </a:rPr>
                        <a:t>Tableau de cotation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tc hMerge="1">
                  <a:txBody>
                    <a:bodyPr/>
                    <a:lstStyle/>
                    <a:p>
                      <a:endParaRPr lang="fr-FR"/>
                    </a:p>
                  </a:txBody>
                  <a:tcPr/>
                </a:tc>
                <a:extLst>
                  <a:ext uri="{0D108BD9-81ED-4DB2-BD59-A6C34878D82A}">
                    <a16:rowId xmlns:a16="http://schemas.microsoft.com/office/drawing/2014/main" val="670317681"/>
                  </a:ext>
                </a:extLst>
              </a:tr>
              <a:tr h="255905">
                <a:tc>
                  <a:txBody>
                    <a:bodyPr/>
                    <a:lstStyle/>
                    <a:p>
                      <a:pPr algn="ctr">
                        <a:lnSpc>
                          <a:spcPct val="107000"/>
                        </a:lnSpc>
                        <a:spcAft>
                          <a:spcPts val="800"/>
                        </a:spcAft>
                      </a:pPr>
                      <a:r>
                        <a:rPr lang="fr-FR" sz="1200" dirty="0">
                          <a:effectLst/>
                        </a:rPr>
                        <a:t>Cotation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tc>
                  <a:txBody>
                    <a:bodyPr/>
                    <a:lstStyle/>
                    <a:p>
                      <a:pPr algn="ctr">
                        <a:lnSpc>
                          <a:spcPct val="107000"/>
                        </a:lnSpc>
                        <a:spcAft>
                          <a:spcPts val="800"/>
                        </a:spcAft>
                      </a:pPr>
                      <a:r>
                        <a:rPr lang="fr-FR" sz="1200" b="1" dirty="0">
                          <a:solidFill>
                            <a:schemeClr val="bg1"/>
                          </a:solidFill>
                          <a:effectLst/>
                        </a:rPr>
                        <a:t>Degré de satisfaction du niveau attendu</a:t>
                      </a:r>
                      <a:endParaRPr lang="fr-FR"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extLst>
                  <a:ext uri="{0D108BD9-81ED-4DB2-BD59-A6C34878D82A}">
                    <a16:rowId xmlns:a16="http://schemas.microsoft.com/office/drawing/2014/main" val="2728766332"/>
                  </a:ext>
                </a:extLst>
              </a:tr>
              <a:tr h="0">
                <a:tc>
                  <a:txBody>
                    <a:bodyPr/>
                    <a:lstStyle/>
                    <a:p>
                      <a:pPr algn="ctr">
                        <a:lnSpc>
                          <a:spcPct val="107000"/>
                        </a:lnSpc>
                        <a:spcAft>
                          <a:spcPts val="800"/>
                        </a:spcAft>
                      </a:pPr>
                      <a:r>
                        <a:rPr lang="fr-FR" sz="1100" dirty="0">
                          <a:effectLst/>
                        </a:rPr>
                        <a:t>1</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tc>
                  <a:txBody>
                    <a:bodyPr/>
                    <a:lstStyle/>
                    <a:p>
                      <a:pPr>
                        <a:lnSpc>
                          <a:spcPct val="107000"/>
                        </a:lnSpc>
                        <a:spcAft>
                          <a:spcPts val="800"/>
                        </a:spcAft>
                      </a:pPr>
                      <a:r>
                        <a:rPr lang="fr-FR" sz="1100" b="1" dirty="0">
                          <a:effectLst/>
                        </a:rPr>
                        <a:t>Pas du tout satisfaisant</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587131807"/>
                  </a:ext>
                </a:extLst>
              </a:tr>
              <a:tr h="0">
                <a:tc>
                  <a:txBody>
                    <a:bodyPr/>
                    <a:lstStyle/>
                    <a:p>
                      <a:pPr algn="ctr">
                        <a:lnSpc>
                          <a:spcPct val="107000"/>
                        </a:lnSpc>
                        <a:spcAft>
                          <a:spcPts val="800"/>
                        </a:spcAft>
                      </a:pPr>
                      <a:r>
                        <a:rPr lang="fr-FR" sz="1100" dirty="0">
                          <a:effectLst/>
                        </a:rPr>
                        <a:t>2</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tc>
                  <a:txBody>
                    <a:bodyPr/>
                    <a:lstStyle/>
                    <a:p>
                      <a:pPr>
                        <a:lnSpc>
                          <a:spcPct val="107000"/>
                        </a:lnSpc>
                        <a:spcAft>
                          <a:spcPts val="800"/>
                        </a:spcAft>
                      </a:pPr>
                      <a:r>
                        <a:rPr lang="fr-FR" sz="1100" b="1" dirty="0">
                          <a:effectLst/>
                        </a:rPr>
                        <a:t>Plutôt pas satisfaisant</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2771500293"/>
                  </a:ext>
                </a:extLst>
              </a:tr>
              <a:tr h="0">
                <a:tc>
                  <a:txBody>
                    <a:bodyPr/>
                    <a:lstStyle/>
                    <a:p>
                      <a:pPr algn="ctr">
                        <a:lnSpc>
                          <a:spcPct val="107000"/>
                        </a:lnSpc>
                        <a:spcAft>
                          <a:spcPts val="800"/>
                        </a:spcAft>
                      </a:pPr>
                      <a:r>
                        <a:rPr lang="fr-FR" sz="1100" dirty="0">
                          <a:effectLst/>
                        </a:rPr>
                        <a:t>3</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tc>
                  <a:txBody>
                    <a:bodyPr/>
                    <a:lstStyle/>
                    <a:p>
                      <a:pPr>
                        <a:lnSpc>
                          <a:spcPct val="107000"/>
                        </a:lnSpc>
                        <a:spcAft>
                          <a:spcPts val="800"/>
                        </a:spcAft>
                      </a:pPr>
                      <a:r>
                        <a:rPr lang="fr-FR" sz="1100" b="1" dirty="0">
                          <a:effectLst/>
                        </a:rPr>
                        <a:t>Plutôt satisfaisant</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4019227016"/>
                  </a:ext>
                </a:extLst>
              </a:tr>
              <a:tr h="0">
                <a:tc>
                  <a:txBody>
                    <a:bodyPr/>
                    <a:lstStyle/>
                    <a:p>
                      <a:pPr algn="ctr">
                        <a:lnSpc>
                          <a:spcPct val="107000"/>
                        </a:lnSpc>
                        <a:spcAft>
                          <a:spcPts val="800"/>
                        </a:spcAft>
                      </a:pPr>
                      <a:r>
                        <a:rPr lang="fr-FR" sz="1100" dirty="0">
                          <a:effectLst/>
                        </a:rPr>
                        <a:t>4</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tc>
                  <a:txBody>
                    <a:bodyPr/>
                    <a:lstStyle/>
                    <a:p>
                      <a:pPr>
                        <a:lnSpc>
                          <a:spcPct val="107000"/>
                        </a:lnSpc>
                        <a:spcAft>
                          <a:spcPts val="800"/>
                        </a:spcAft>
                      </a:pPr>
                      <a:r>
                        <a:rPr lang="fr-FR" sz="1100" b="1" dirty="0">
                          <a:effectLst/>
                        </a:rPr>
                        <a:t>Tout à fait satisfaisant</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1756504718"/>
                  </a:ext>
                </a:extLst>
              </a:tr>
              <a:tr h="0">
                <a:tc>
                  <a:txBody>
                    <a:bodyPr/>
                    <a:lstStyle/>
                    <a:p>
                      <a:pPr algn="ctr">
                        <a:lnSpc>
                          <a:spcPct val="107000"/>
                        </a:lnSpc>
                        <a:spcAft>
                          <a:spcPts val="800"/>
                        </a:spcAft>
                      </a:pPr>
                      <a:r>
                        <a:rPr lang="fr-FR" sz="1100" dirty="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tc>
                  <a:txBody>
                    <a:bodyPr/>
                    <a:lstStyle/>
                    <a:p>
                      <a:pPr>
                        <a:lnSpc>
                          <a:spcPct val="107000"/>
                        </a:lnSpc>
                        <a:spcAft>
                          <a:spcPts val="800"/>
                        </a:spcAft>
                      </a:pPr>
                      <a:r>
                        <a:rPr lang="fr-FR" sz="1100" b="1" dirty="0">
                          <a:effectLst/>
                        </a:rPr>
                        <a:t>Optimisé</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1205418496"/>
                  </a:ext>
                </a:extLst>
              </a:tr>
              <a:tr h="0">
                <a:tc>
                  <a:txBody>
                    <a:bodyPr/>
                    <a:lstStyle/>
                    <a:p>
                      <a:pPr algn="ctr">
                        <a:lnSpc>
                          <a:spcPct val="107000"/>
                        </a:lnSpc>
                        <a:spcAft>
                          <a:spcPts val="800"/>
                        </a:spcAft>
                      </a:pPr>
                      <a:r>
                        <a:rPr lang="fr-FR" sz="1100" dirty="0">
                          <a:effectLst/>
                        </a:rPr>
                        <a:t>NC</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tc>
                  <a:txBody>
                    <a:bodyPr/>
                    <a:lstStyle/>
                    <a:p>
                      <a:pPr>
                        <a:lnSpc>
                          <a:spcPct val="107000"/>
                        </a:lnSpc>
                        <a:spcAft>
                          <a:spcPts val="800"/>
                        </a:spcAft>
                      </a:pPr>
                      <a:r>
                        <a:rPr lang="fr-FR" sz="1100" b="1" dirty="0">
                          <a:effectLst/>
                        </a:rPr>
                        <a:t>Non concerné</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867296767"/>
                  </a:ext>
                </a:extLst>
              </a:tr>
              <a:tr h="0">
                <a:tc>
                  <a:txBody>
                    <a:bodyPr/>
                    <a:lstStyle/>
                    <a:p>
                      <a:pPr algn="ctr">
                        <a:lnSpc>
                          <a:spcPct val="107000"/>
                        </a:lnSpc>
                        <a:spcAft>
                          <a:spcPts val="800"/>
                        </a:spcAft>
                      </a:pPr>
                      <a:r>
                        <a:rPr lang="fr-FR" sz="1100" dirty="0">
                          <a:effectLst/>
                        </a:rPr>
                        <a:t>RI</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tc>
                  <a:txBody>
                    <a:bodyPr/>
                    <a:lstStyle/>
                    <a:p>
                      <a:pPr>
                        <a:lnSpc>
                          <a:spcPct val="107000"/>
                        </a:lnSpc>
                        <a:spcAft>
                          <a:spcPts val="800"/>
                        </a:spcAft>
                      </a:pPr>
                      <a:r>
                        <a:rPr lang="fr-FR" sz="1100" b="1" dirty="0">
                          <a:effectLst/>
                        </a:rPr>
                        <a:t>Réponse inadaptée de la part de la personne accompagnée</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2609502038"/>
                  </a:ext>
                </a:extLst>
              </a:tr>
            </a:tbl>
          </a:graphicData>
        </a:graphic>
      </p:graphicFrame>
    </p:spTree>
    <p:extLst>
      <p:ext uri="{BB962C8B-B14F-4D97-AF65-F5344CB8AC3E}">
        <p14:creationId xmlns:p14="http://schemas.microsoft.com/office/powerpoint/2010/main" val="1740166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10435B6-E909-4295-A840-44DE8AE1E47E}"/>
              </a:ext>
            </a:extLst>
          </p:cNvPr>
          <p:cNvSpPr>
            <a:spLocks noGrp="1"/>
          </p:cNvSpPr>
          <p:nvPr>
            <p:ph idx="1"/>
          </p:nvPr>
        </p:nvSpPr>
        <p:spPr>
          <a:xfrm>
            <a:off x="0" y="0"/>
            <a:ext cx="12192000" cy="6858000"/>
          </a:xfrm>
          <a:solidFill>
            <a:srgbClr val="FCEEE4"/>
          </a:solidFill>
        </p:spPr>
        <p:txBody>
          <a:bodyPr>
            <a:normAutofit fontScale="92500" lnSpcReduction="10000"/>
          </a:bodyPr>
          <a:lstStyle/>
          <a:p>
            <a:pPr marL="0" indent="0">
              <a:buNone/>
            </a:pPr>
            <a:r>
              <a:rPr lang="fr-FR" b="1" dirty="0"/>
              <a:t>Focus sur les critères impératifs</a:t>
            </a:r>
          </a:p>
          <a:p>
            <a:pPr marL="0" indent="0" algn="just">
              <a:buNone/>
            </a:pPr>
            <a:endParaRPr lang="fr-FR" dirty="0"/>
          </a:p>
          <a:p>
            <a:pPr marL="0" indent="0" algn="just">
              <a:buNone/>
            </a:pPr>
            <a:r>
              <a:rPr lang="fr-FR" dirty="0"/>
              <a:t>Les critères impératifs sont présents dans le chapitre 2 sur les professionnels et le chapitre 3 sur l’ESSMS et correspondent à des situations qui ne doivent plus exister dans les domaines suivants :</a:t>
            </a:r>
          </a:p>
          <a:p>
            <a:pPr marL="0" indent="0" algn="just">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just">
              <a:buNone/>
            </a:pPr>
            <a:endParaRPr lang="fr-FR" dirty="0"/>
          </a:p>
          <a:p>
            <a:pPr marL="0" indent="0" algn="just">
              <a:buNone/>
            </a:pPr>
            <a:r>
              <a:rPr lang="fr-FR" dirty="0"/>
              <a:t>La cotation </a:t>
            </a:r>
            <a:r>
              <a:rPr lang="fr-FR" b="1" dirty="0"/>
              <a:t>égale ou inférieure à 3 </a:t>
            </a:r>
            <a:r>
              <a:rPr lang="fr-FR" dirty="0"/>
              <a:t>d’un critère impératif impose un signalement et une information à la direction de l’ESSMS.</a:t>
            </a:r>
          </a:p>
        </p:txBody>
      </p:sp>
      <p:sp>
        <p:nvSpPr>
          <p:cNvPr id="4" name="Rectangle 3">
            <a:extLst>
              <a:ext uri="{FF2B5EF4-FFF2-40B4-BE49-F238E27FC236}">
                <a16:creationId xmlns:a16="http://schemas.microsoft.com/office/drawing/2014/main" id="{1C176167-B92D-45E4-B441-BE731FBC8297}"/>
              </a:ext>
            </a:extLst>
          </p:cNvPr>
          <p:cNvSpPr/>
          <p:nvPr/>
        </p:nvSpPr>
        <p:spPr>
          <a:xfrm>
            <a:off x="9987379" y="0"/>
            <a:ext cx="2204621" cy="343686"/>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400" b="1" dirty="0"/>
              <a:t>LE REFERENTIEL</a:t>
            </a:r>
          </a:p>
        </p:txBody>
      </p:sp>
      <p:sp>
        <p:nvSpPr>
          <p:cNvPr id="5" name="Rectangle : coins arrondis 4">
            <a:extLst>
              <a:ext uri="{FF2B5EF4-FFF2-40B4-BE49-F238E27FC236}">
                <a16:creationId xmlns:a16="http://schemas.microsoft.com/office/drawing/2014/main" id="{06FA8AAB-1527-4AC0-8CEC-90FD2823847B}"/>
              </a:ext>
            </a:extLst>
          </p:cNvPr>
          <p:cNvSpPr/>
          <p:nvPr/>
        </p:nvSpPr>
        <p:spPr>
          <a:xfrm>
            <a:off x="1331650" y="2030700"/>
            <a:ext cx="4145872" cy="73051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Respect des droits et libertés de la personne accompagnée</a:t>
            </a:r>
          </a:p>
        </p:txBody>
      </p:sp>
      <p:sp>
        <p:nvSpPr>
          <p:cNvPr id="6" name="Rectangle : coins arrondis 5">
            <a:extLst>
              <a:ext uri="{FF2B5EF4-FFF2-40B4-BE49-F238E27FC236}">
                <a16:creationId xmlns:a16="http://schemas.microsoft.com/office/drawing/2014/main" id="{EA4DD17F-0053-4A2B-A555-32395D852989}"/>
              </a:ext>
            </a:extLst>
          </p:cNvPr>
          <p:cNvSpPr/>
          <p:nvPr/>
        </p:nvSpPr>
        <p:spPr>
          <a:xfrm>
            <a:off x="1331651" y="2936703"/>
            <a:ext cx="4145871" cy="267217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fr-FR" sz="1400" dirty="0">
              <a:solidFill>
                <a:schemeClr val="tx1"/>
              </a:solidFill>
            </a:endParaRPr>
          </a:p>
          <a:p>
            <a:pPr marL="285750" indent="-285750">
              <a:buFont typeface="Arial" panose="020B0604020202020204" pitchFamily="34" charset="0"/>
              <a:buChar char="•"/>
            </a:pPr>
            <a:endParaRPr lang="fr-FR" sz="1400" dirty="0">
              <a:solidFill>
                <a:schemeClr val="tx1"/>
              </a:solidFill>
            </a:endParaRPr>
          </a:p>
          <a:p>
            <a:pPr marL="285750" indent="-285750">
              <a:buFont typeface="Arial" panose="020B0604020202020204" pitchFamily="34" charset="0"/>
              <a:buChar char="•"/>
            </a:pPr>
            <a:r>
              <a:rPr lang="fr-FR" dirty="0">
                <a:solidFill>
                  <a:schemeClr val="tx1"/>
                </a:solidFill>
              </a:rPr>
              <a:t>Droits d’aller et venir</a:t>
            </a:r>
          </a:p>
          <a:p>
            <a:pPr marL="285750" indent="-285750">
              <a:buFont typeface="Arial" panose="020B0604020202020204" pitchFamily="34" charset="0"/>
              <a:buChar char="•"/>
            </a:pPr>
            <a:r>
              <a:rPr lang="fr-FR" dirty="0">
                <a:solidFill>
                  <a:schemeClr val="tx1"/>
                </a:solidFill>
              </a:rPr>
              <a:t>Droit à la dignité et à l’intégrité</a:t>
            </a:r>
          </a:p>
          <a:p>
            <a:pPr marL="285750" indent="-285750">
              <a:buFont typeface="Arial" panose="020B0604020202020204" pitchFamily="34" charset="0"/>
              <a:buChar char="•"/>
            </a:pPr>
            <a:r>
              <a:rPr lang="fr-FR" dirty="0">
                <a:solidFill>
                  <a:schemeClr val="tx1"/>
                </a:solidFill>
              </a:rPr>
              <a:t>Droit à la vie privée et à l’intimité</a:t>
            </a:r>
          </a:p>
          <a:p>
            <a:pPr marL="285750" indent="-285750">
              <a:buFont typeface="Arial" panose="020B0604020202020204" pitchFamily="34" charset="0"/>
              <a:buChar char="•"/>
            </a:pPr>
            <a:r>
              <a:rPr lang="fr-FR" dirty="0">
                <a:solidFill>
                  <a:schemeClr val="tx1"/>
                </a:solidFill>
              </a:rPr>
              <a:t>Liberté d’opinion, de croyances et de vie spirituelle</a:t>
            </a:r>
          </a:p>
          <a:p>
            <a:pPr marL="285750" indent="-285750">
              <a:buFont typeface="Arial" panose="020B0604020202020204" pitchFamily="34" charset="0"/>
              <a:buChar char="•"/>
            </a:pPr>
            <a:r>
              <a:rPr lang="fr-FR" dirty="0">
                <a:solidFill>
                  <a:schemeClr val="tx1"/>
                </a:solidFill>
              </a:rPr>
              <a:t>Droit à l’image</a:t>
            </a:r>
          </a:p>
          <a:p>
            <a:pPr marL="285750" indent="-285750">
              <a:buFont typeface="Arial" panose="020B0604020202020204" pitchFamily="34" charset="0"/>
              <a:buChar char="•"/>
            </a:pPr>
            <a:r>
              <a:rPr lang="fr-FR" dirty="0">
                <a:solidFill>
                  <a:schemeClr val="tx1"/>
                </a:solidFill>
              </a:rPr>
              <a:t>Confidentialité des informations et données personnelles</a:t>
            </a:r>
          </a:p>
          <a:p>
            <a:endParaRPr lang="fr-FR" sz="1400" dirty="0">
              <a:solidFill>
                <a:schemeClr val="tx1"/>
              </a:solidFill>
            </a:endParaRPr>
          </a:p>
          <a:p>
            <a:pPr marL="285750" indent="-285750">
              <a:buFont typeface="Arial" panose="020B0604020202020204" pitchFamily="34" charset="0"/>
              <a:buChar char="•"/>
            </a:pPr>
            <a:endParaRPr lang="fr-FR" sz="1400" dirty="0"/>
          </a:p>
          <a:p>
            <a:pPr marL="285750" indent="-285750" algn="ctr">
              <a:buFont typeface="Arial" panose="020B0604020202020204" pitchFamily="34" charset="0"/>
              <a:buChar char="•"/>
            </a:pPr>
            <a:endParaRPr lang="fr-FR" sz="1400" dirty="0"/>
          </a:p>
        </p:txBody>
      </p:sp>
      <p:sp>
        <p:nvSpPr>
          <p:cNvPr id="7" name="Rectangle : coins arrondis 6">
            <a:extLst>
              <a:ext uri="{FF2B5EF4-FFF2-40B4-BE49-F238E27FC236}">
                <a16:creationId xmlns:a16="http://schemas.microsoft.com/office/drawing/2014/main" id="{89DB86F7-210C-4D27-BA40-134FB9A9672E}"/>
              </a:ext>
            </a:extLst>
          </p:cNvPr>
          <p:cNvSpPr/>
          <p:nvPr/>
        </p:nvSpPr>
        <p:spPr>
          <a:xfrm>
            <a:off x="6714474" y="2936703"/>
            <a:ext cx="3876579" cy="2672177"/>
          </a:xfrm>
          <a:prstGeom prst="roundRect">
            <a:avLst/>
          </a:prstGeom>
          <a:solidFill>
            <a:srgbClr val="EAD3C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fr-FR" dirty="0">
              <a:solidFill>
                <a:schemeClr val="tx1"/>
              </a:solidFill>
            </a:endParaRPr>
          </a:p>
          <a:p>
            <a:pPr marL="285750" indent="-285750">
              <a:buFont typeface="Arial" panose="020B0604020202020204" pitchFamily="34" charset="0"/>
              <a:buChar char="•"/>
            </a:pPr>
            <a:r>
              <a:rPr lang="fr-FR" dirty="0">
                <a:solidFill>
                  <a:schemeClr val="tx1"/>
                </a:solidFill>
              </a:rPr>
              <a:t>Prévention et gestion des risques de maltraitance et de violence</a:t>
            </a:r>
          </a:p>
          <a:p>
            <a:pPr marL="285750" indent="-285750">
              <a:buFont typeface="Arial" panose="020B0604020202020204" pitchFamily="34" charset="0"/>
              <a:buChar char="•"/>
            </a:pPr>
            <a:r>
              <a:rPr lang="fr-FR" dirty="0">
                <a:solidFill>
                  <a:schemeClr val="tx1"/>
                </a:solidFill>
              </a:rPr>
              <a:t>Signalement des faits de maltraitance et de violence</a:t>
            </a:r>
          </a:p>
          <a:p>
            <a:pPr marL="285750" indent="-285750">
              <a:buFont typeface="Arial" panose="020B0604020202020204" pitchFamily="34" charset="0"/>
              <a:buChar char="•"/>
            </a:pPr>
            <a:r>
              <a:rPr lang="fr-FR" dirty="0">
                <a:solidFill>
                  <a:schemeClr val="tx1"/>
                </a:solidFill>
              </a:rPr>
              <a:t>Gestion des plaintes et des réclamations</a:t>
            </a:r>
          </a:p>
          <a:p>
            <a:pPr marL="285750" indent="-285750">
              <a:buFont typeface="Arial" panose="020B0604020202020204" pitchFamily="34" charset="0"/>
              <a:buChar char="•"/>
            </a:pPr>
            <a:r>
              <a:rPr lang="fr-FR" dirty="0">
                <a:solidFill>
                  <a:schemeClr val="tx1"/>
                </a:solidFill>
              </a:rPr>
              <a:t>Gestion des événements indésirables</a:t>
            </a:r>
          </a:p>
          <a:p>
            <a:pPr marL="285750" indent="-285750">
              <a:buFont typeface="Arial" panose="020B0604020202020204" pitchFamily="34" charset="0"/>
              <a:buChar char="•"/>
            </a:pPr>
            <a:r>
              <a:rPr lang="fr-FR" dirty="0">
                <a:solidFill>
                  <a:schemeClr val="tx1"/>
                </a:solidFill>
              </a:rPr>
              <a:t>Plan de gestion de crise</a:t>
            </a:r>
          </a:p>
          <a:p>
            <a:pPr marL="285750" indent="-285750">
              <a:buFont typeface="Arial" panose="020B0604020202020204" pitchFamily="34" charset="0"/>
              <a:buChar char="•"/>
            </a:pPr>
            <a:endParaRPr lang="fr-FR" sz="1400" dirty="0">
              <a:solidFill>
                <a:schemeClr val="tx1"/>
              </a:solidFill>
            </a:endParaRPr>
          </a:p>
        </p:txBody>
      </p:sp>
      <p:sp>
        <p:nvSpPr>
          <p:cNvPr id="8" name="Rectangle : coins arrondis 7">
            <a:extLst>
              <a:ext uri="{FF2B5EF4-FFF2-40B4-BE49-F238E27FC236}">
                <a16:creationId xmlns:a16="http://schemas.microsoft.com/office/drawing/2014/main" id="{88FC8A3F-1E0F-40D8-8CF6-E7DE611F3080}"/>
              </a:ext>
            </a:extLst>
          </p:cNvPr>
          <p:cNvSpPr/>
          <p:nvPr/>
        </p:nvSpPr>
        <p:spPr>
          <a:xfrm>
            <a:off x="6714475" y="2030700"/>
            <a:ext cx="3876579" cy="730512"/>
          </a:xfrm>
          <a:prstGeom prst="roundRect">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Prévention des risques de maltraitance et de violence</a:t>
            </a:r>
          </a:p>
        </p:txBody>
      </p:sp>
    </p:spTree>
    <p:extLst>
      <p:ext uri="{BB962C8B-B14F-4D97-AF65-F5344CB8AC3E}">
        <p14:creationId xmlns:p14="http://schemas.microsoft.com/office/powerpoint/2010/main" val="1581727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600D9-D876-4532-8B51-047EF44F9DF4}"/>
              </a:ext>
            </a:extLst>
          </p:cNvPr>
          <p:cNvSpPr>
            <a:spLocks noGrp="1"/>
          </p:cNvSpPr>
          <p:nvPr>
            <p:ph type="ctrTitle"/>
          </p:nvPr>
        </p:nvSpPr>
        <p:spPr>
          <a:xfrm>
            <a:off x="1683900" y="2028497"/>
            <a:ext cx="8361229" cy="2196661"/>
          </a:xfrm>
        </p:spPr>
        <p:txBody>
          <a:bodyPr>
            <a:normAutofit/>
          </a:bodyPr>
          <a:lstStyle/>
          <a:p>
            <a:r>
              <a:rPr lang="fr-FR" sz="4800" b="1" dirty="0">
                <a:solidFill>
                  <a:srgbClr val="836145"/>
                </a:solidFill>
                <a:effectLst>
                  <a:reflection blurRad="6350" stA="55000" endA="300" endPos="45500" dir="5400000" sy="-100000" algn="bl" rotWithShape="0"/>
                </a:effectLst>
              </a:rPr>
              <a:t>UNE EVALUATION QUINQUENNALE REALISEE PAR UN Organisme ACCREDITE</a:t>
            </a:r>
          </a:p>
        </p:txBody>
      </p:sp>
    </p:spTree>
    <p:extLst>
      <p:ext uri="{BB962C8B-B14F-4D97-AF65-F5344CB8AC3E}">
        <p14:creationId xmlns:p14="http://schemas.microsoft.com/office/powerpoint/2010/main" val="278098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A44145B-37CC-4FD3-8A1E-4737F0FDB923}"/>
              </a:ext>
            </a:extLst>
          </p:cNvPr>
          <p:cNvSpPr>
            <a:spLocks noGrp="1"/>
          </p:cNvSpPr>
          <p:nvPr>
            <p:ph idx="1"/>
          </p:nvPr>
        </p:nvSpPr>
        <p:spPr>
          <a:xfrm>
            <a:off x="0" y="-139724"/>
            <a:ext cx="12191999" cy="6997724"/>
          </a:xfrm>
          <a:solidFill>
            <a:srgbClr val="FCEEE4"/>
          </a:solidFill>
        </p:spPr>
        <p:txBody>
          <a:bodyPr/>
          <a:lstStyle/>
          <a:p>
            <a:pPr marL="0" indent="0">
              <a:lnSpc>
                <a:spcPct val="150000"/>
              </a:lnSpc>
              <a:buNone/>
            </a:pPr>
            <a:r>
              <a:rPr lang="fr-FR" dirty="0"/>
              <a:t>L’évaluation quinquennale : les étapes incontournables</a:t>
            </a:r>
          </a:p>
          <a:p>
            <a:pPr marL="0" indent="0">
              <a:buNone/>
            </a:pPr>
            <a:endParaRPr lang="fr-FR" dirty="0"/>
          </a:p>
        </p:txBody>
      </p:sp>
      <p:sp>
        <p:nvSpPr>
          <p:cNvPr id="4" name="Rectangle 3">
            <a:extLst>
              <a:ext uri="{FF2B5EF4-FFF2-40B4-BE49-F238E27FC236}">
                <a16:creationId xmlns:a16="http://schemas.microsoft.com/office/drawing/2014/main" id="{3E3C4615-8956-4DEA-873F-FC7044D9CEB7}"/>
              </a:ext>
            </a:extLst>
          </p:cNvPr>
          <p:cNvSpPr/>
          <p:nvPr/>
        </p:nvSpPr>
        <p:spPr>
          <a:xfrm>
            <a:off x="9368532" y="-137368"/>
            <a:ext cx="2823468" cy="482203"/>
          </a:xfrm>
          <a:prstGeom prst="rect">
            <a:avLst/>
          </a:prstGeom>
          <a:solidFill>
            <a:srgbClr val="C37F6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400" b="1" dirty="0"/>
              <a:t>L’EVALUATION QUINQUENNALE</a:t>
            </a:r>
          </a:p>
        </p:txBody>
      </p:sp>
      <p:sp>
        <p:nvSpPr>
          <p:cNvPr id="2" name="Ellipse 1">
            <a:extLst>
              <a:ext uri="{FF2B5EF4-FFF2-40B4-BE49-F238E27FC236}">
                <a16:creationId xmlns:a16="http://schemas.microsoft.com/office/drawing/2014/main" id="{0334DCFB-DADF-4FCD-8E46-D4DAF988E088}"/>
              </a:ext>
            </a:extLst>
          </p:cNvPr>
          <p:cNvSpPr/>
          <p:nvPr/>
        </p:nvSpPr>
        <p:spPr>
          <a:xfrm>
            <a:off x="5233169" y="897586"/>
            <a:ext cx="2798501" cy="1311676"/>
          </a:xfrm>
          <a:prstGeom prst="ellipse">
            <a:avLst/>
          </a:prstGeom>
          <a:solidFill>
            <a:srgbClr val="C37F6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a:t>Programmation</a:t>
            </a:r>
          </a:p>
          <a:p>
            <a:pPr algn="ctr"/>
            <a:r>
              <a:rPr lang="fr-FR" b="1" dirty="0"/>
              <a:t>sur 5 ans à réviser chaque année</a:t>
            </a:r>
          </a:p>
        </p:txBody>
      </p:sp>
      <p:sp>
        <p:nvSpPr>
          <p:cNvPr id="5" name="Ellipse 4">
            <a:extLst>
              <a:ext uri="{FF2B5EF4-FFF2-40B4-BE49-F238E27FC236}">
                <a16:creationId xmlns:a16="http://schemas.microsoft.com/office/drawing/2014/main" id="{30231D8C-A8A7-4E2B-8014-F8F12E8A9271}"/>
              </a:ext>
            </a:extLst>
          </p:cNvPr>
          <p:cNvSpPr/>
          <p:nvPr/>
        </p:nvSpPr>
        <p:spPr>
          <a:xfrm>
            <a:off x="7840008" y="2593761"/>
            <a:ext cx="2823469" cy="1311676"/>
          </a:xfrm>
          <a:prstGeom prst="ellipse">
            <a:avLst/>
          </a:prstGeom>
          <a:solidFill>
            <a:srgbClr val="AFABA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Contractualisation avec un organisme accrédité par le COFRAC</a:t>
            </a:r>
          </a:p>
        </p:txBody>
      </p:sp>
      <p:sp>
        <p:nvSpPr>
          <p:cNvPr id="6" name="Ellipse 5">
            <a:extLst>
              <a:ext uri="{FF2B5EF4-FFF2-40B4-BE49-F238E27FC236}">
                <a16:creationId xmlns:a16="http://schemas.microsoft.com/office/drawing/2014/main" id="{38D55770-CD17-4D4F-92F3-C21A5E4C2D63}"/>
              </a:ext>
            </a:extLst>
          </p:cNvPr>
          <p:cNvSpPr/>
          <p:nvPr/>
        </p:nvSpPr>
        <p:spPr>
          <a:xfrm>
            <a:off x="6915682" y="4645250"/>
            <a:ext cx="3724430" cy="1867914"/>
          </a:xfrm>
          <a:prstGeom prst="ellipse">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Méthode d’intervention par chapitre </a:t>
            </a:r>
          </a:p>
          <a:p>
            <a:pPr algn="ctr"/>
            <a:r>
              <a:rPr lang="fr-FR" b="1" dirty="0"/>
              <a:t>Accompagné traceur (1)</a:t>
            </a:r>
          </a:p>
          <a:p>
            <a:pPr algn="ctr"/>
            <a:r>
              <a:rPr lang="fr-FR" b="1" dirty="0"/>
              <a:t>Traceur ciblé (2)</a:t>
            </a:r>
          </a:p>
          <a:p>
            <a:pPr algn="ctr"/>
            <a:r>
              <a:rPr lang="fr-FR" b="1" dirty="0"/>
              <a:t>Audit système (3)</a:t>
            </a:r>
          </a:p>
        </p:txBody>
      </p:sp>
      <p:sp>
        <p:nvSpPr>
          <p:cNvPr id="7" name="Ellipse 6">
            <a:extLst>
              <a:ext uri="{FF2B5EF4-FFF2-40B4-BE49-F238E27FC236}">
                <a16:creationId xmlns:a16="http://schemas.microsoft.com/office/drawing/2014/main" id="{CC9C025C-AFCE-4548-8604-F53E89932918}"/>
              </a:ext>
            </a:extLst>
          </p:cNvPr>
          <p:cNvSpPr/>
          <p:nvPr/>
        </p:nvSpPr>
        <p:spPr>
          <a:xfrm>
            <a:off x="1104942" y="1213520"/>
            <a:ext cx="3127035" cy="159030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Transmission du rapport dans un délai d’un mois et publication des résultats </a:t>
            </a:r>
          </a:p>
        </p:txBody>
      </p:sp>
      <p:sp>
        <p:nvSpPr>
          <p:cNvPr id="8" name="Ellipse 7">
            <a:extLst>
              <a:ext uri="{FF2B5EF4-FFF2-40B4-BE49-F238E27FC236}">
                <a16:creationId xmlns:a16="http://schemas.microsoft.com/office/drawing/2014/main" id="{A41EC0A9-01CE-4647-B586-842911F3ABB9}"/>
              </a:ext>
            </a:extLst>
          </p:cNvPr>
          <p:cNvSpPr/>
          <p:nvPr/>
        </p:nvSpPr>
        <p:spPr>
          <a:xfrm>
            <a:off x="851084" y="3372588"/>
            <a:ext cx="2966473" cy="1590302"/>
          </a:xfrm>
          <a:prstGeom prst="ellipse">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La plateforme</a:t>
            </a:r>
            <a:r>
              <a:rPr lang="fr-FR" sz="1400" b="1" dirty="0"/>
              <a:t> </a:t>
            </a:r>
            <a:r>
              <a:rPr lang="fr-FR" b="1" dirty="0"/>
              <a:t>SYNAE</a:t>
            </a:r>
          </a:p>
          <a:p>
            <a:pPr algn="ctr"/>
            <a:r>
              <a:rPr lang="fr-FR" b="1" dirty="0"/>
              <a:t>Reprend les critères Génère les rapports</a:t>
            </a:r>
          </a:p>
        </p:txBody>
      </p:sp>
      <p:sp>
        <p:nvSpPr>
          <p:cNvPr id="9" name="Ellipse 8">
            <a:extLst>
              <a:ext uri="{FF2B5EF4-FFF2-40B4-BE49-F238E27FC236}">
                <a16:creationId xmlns:a16="http://schemas.microsoft.com/office/drawing/2014/main" id="{0E9A503A-8109-4A62-9263-D86C2572B8D3}"/>
              </a:ext>
            </a:extLst>
          </p:cNvPr>
          <p:cNvSpPr/>
          <p:nvPr/>
        </p:nvSpPr>
        <p:spPr>
          <a:xfrm>
            <a:off x="2659436" y="5119137"/>
            <a:ext cx="3436563" cy="1408395"/>
          </a:xfrm>
          <a:prstGeom prst="ellipse">
            <a:avLst/>
          </a:prstGeom>
          <a:solidFill>
            <a:srgbClr val="AFABAB"/>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a:t>Visite sur site</a:t>
            </a:r>
          </a:p>
          <a:p>
            <a:pPr algn="ctr"/>
            <a:r>
              <a:rPr lang="fr-FR" b="1" dirty="0"/>
              <a:t>A préparer en amont par la direction de l’ESSMS</a:t>
            </a:r>
          </a:p>
        </p:txBody>
      </p:sp>
      <p:sp>
        <p:nvSpPr>
          <p:cNvPr id="10" name="Ellipse 9">
            <a:extLst>
              <a:ext uri="{FF2B5EF4-FFF2-40B4-BE49-F238E27FC236}">
                <a16:creationId xmlns:a16="http://schemas.microsoft.com/office/drawing/2014/main" id="{72FA39C1-184A-4678-9016-1BCA1CCBEDB5}"/>
              </a:ext>
            </a:extLst>
          </p:cNvPr>
          <p:cNvSpPr/>
          <p:nvPr/>
        </p:nvSpPr>
        <p:spPr>
          <a:xfrm>
            <a:off x="4962705" y="2866729"/>
            <a:ext cx="2130271" cy="131167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a:t>Evaluation quinquennale</a:t>
            </a:r>
          </a:p>
        </p:txBody>
      </p:sp>
      <p:sp>
        <p:nvSpPr>
          <p:cNvPr id="12" name="Flèche : haut 11">
            <a:extLst>
              <a:ext uri="{FF2B5EF4-FFF2-40B4-BE49-F238E27FC236}">
                <a16:creationId xmlns:a16="http://schemas.microsoft.com/office/drawing/2014/main" id="{EF024306-42AF-4A34-834D-25751D5D1D00}"/>
              </a:ext>
            </a:extLst>
          </p:cNvPr>
          <p:cNvSpPr/>
          <p:nvPr/>
        </p:nvSpPr>
        <p:spPr>
          <a:xfrm rot="18498574">
            <a:off x="4598076" y="2272643"/>
            <a:ext cx="121497" cy="1072452"/>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3" name="Flèche : haut 12">
            <a:extLst>
              <a:ext uri="{FF2B5EF4-FFF2-40B4-BE49-F238E27FC236}">
                <a16:creationId xmlns:a16="http://schemas.microsoft.com/office/drawing/2014/main" id="{BC6208A0-9A2A-4783-8938-949411A09BC4}"/>
              </a:ext>
            </a:extLst>
          </p:cNvPr>
          <p:cNvSpPr/>
          <p:nvPr/>
        </p:nvSpPr>
        <p:spPr>
          <a:xfrm rot="12411949">
            <a:off x="5428123" y="4228627"/>
            <a:ext cx="181931" cy="978408"/>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4" name="Flèche : haut 13">
            <a:extLst>
              <a:ext uri="{FF2B5EF4-FFF2-40B4-BE49-F238E27FC236}">
                <a16:creationId xmlns:a16="http://schemas.microsoft.com/office/drawing/2014/main" id="{062716BF-23AF-4276-AD00-3576060A25BE}"/>
              </a:ext>
            </a:extLst>
          </p:cNvPr>
          <p:cNvSpPr/>
          <p:nvPr/>
        </p:nvSpPr>
        <p:spPr>
          <a:xfrm rot="15685346">
            <a:off x="4361418" y="3491597"/>
            <a:ext cx="159910" cy="903091"/>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5" name="Flèche : haut 14">
            <a:extLst>
              <a:ext uri="{FF2B5EF4-FFF2-40B4-BE49-F238E27FC236}">
                <a16:creationId xmlns:a16="http://schemas.microsoft.com/office/drawing/2014/main" id="{D085261D-9328-483E-8778-3553C6957894}"/>
              </a:ext>
            </a:extLst>
          </p:cNvPr>
          <p:cNvSpPr/>
          <p:nvPr/>
        </p:nvSpPr>
        <p:spPr>
          <a:xfrm rot="7988216">
            <a:off x="7062407" y="3979055"/>
            <a:ext cx="168826" cy="848575"/>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6" name="Flèche : haut 15">
            <a:extLst>
              <a:ext uri="{FF2B5EF4-FFF2-40B4-BE49-F238E27FC236}">
                <a16:creationId xmlns:a16="http://schemas.microsoft.com/office/drawing/2014/main" id="{5DDAB199-3B28-4329-A65F-A8881F282060}"/>
              </a:ext>
            </a:extLst>
          </p:cNvPr>
          <p:cNvSpPr/>
          <p:nvPr/>
        </p:nvSpPr>
        <p:spPr>
          <a:xfrm rot="841173">
            <a:off x="6317835" y="2267005"/>
            <a:ext cx="125471" cy="529505"/>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7" name="Flèche : haut 16">
            <a:extLst>
              <a:ext uri="{FF2B5EF4-FFF2-40B4-BE49-F238E27FC236}">
                <a16:creationId xmlns:a16="http://schemas.microsoft.com/office/drawing/2014/main" id="{38D77BA5-1EA6-4CF6-B759-3F5978DD8254}"/>
              </a:ext>
            </a:extLst>
          </p:cNvPr>
          <p:cNvSpPr/>
          <p:nvPr/>
        </p:nvSpPr>
        <p:spPr>
          <a:xfrm rot="4781070">
            <a:off x="7378552" y="3105396"/>
            <a:ext cx="163329" cy="643720"/>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47169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2A2DE7-8755-4F6E-A976-F0B11B3083AA}"/>
              </a:ext>
            </a:extLst>
          </p:cNvPr>
          <p:cNvSpPr>
            <a:spLocks noGrp="1"/>
          </p:cNvSpPr>
          <p:nvPr>
            <p:ph idx="1"/>
          </p:nvPr>
        </p:nvSpPr>
        <p:spPr>
          <a:xfrm>
            <a:off x="0" y="0"/>
            <a:ext cx="12192000" cy="6858000"/>
          </a:xfrm>
          <a:solidFill>
            <a:srgbClr val="FCEEE4"/>
          </a:solidFill>
        </p:spPr>
        <p:txBody>
          <a:bodyPr/>
          <a:lstStyle/>
          <a:p>
            <a:pPr marL="0" indent="0">
              <a:buNone/>
            </a:pPr>
            <a:endParaRPr lang="fr-FR" dirty="0"/>
          </a:p>
          <a:p>
            <a:pPr marL="0" indent="0" algn="just">
              <a:buNone/>
            </a:pPr>
            <a:endParaRPr lang="fr-FR" dirty="0"/>
          </a:p>
        </p:txBody>
      </p:sp>
      <p:graphicFrame>
        <p:nvGraphicFramePr>
          <p:cNvPr id="4" name="Diagramme 3">
            <a:extLst>
              <a:ext uri="{FF2B5EF4-FFF2-40B4-BE49-F238E27FC236}">
                <a16:creationId xmlns:a16="http://schemas.microsoft.com/office/drawing/2014/main" id="{51D6F160-3E26-4BE8-94A2-AE94A7FEEE02}"/>
              </a:ext>
            </a:extLst>
          </p:cNvPr>
          <p:cNvGraphicFramePr/>
          <p:nvPr>
            <p:extLst>
              <p:ext uri="{D42A27DB-BD31-4B8C-83A1-F6EECF244321}">
                <p14:modId xmlns:p14="http://schemas.microsoft.com/office/powerpoint/2010/main" val="63628010"/>
              </p:ext>
            </p:extLst>
          </p:nvPr>
        </p:nvGraphicFramePr>
        <p:xfrm>
          <a:off x="618836" y="609601"/>
          <a:ext cx="10935855" cy="624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F8C322E8-5164-49EB-8EE2-73810CDCB2EB}"/>
              </a:ext>
            </a:extLst>
          </p:cNvPr>
          <p:cNvSpPr/>
          <p:nvPr/>
        </p:nvSpPr>
        <p:spPr>
          <a:xfrm>
            <a:off x="9873673" y="1"/>
            <a:ext cx="2318327" cy="277090"/>
          </a:xfrm>
          <a:prstGeom prst="rect">
            <a:avLst/>
          </a:prstGeom>
          <a:solidFill>
            <a:srgbClr val="D29E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LA PROGRAMMATION</a:t>
            </a:r>
          </a:p>
        </p:txBody>
      </p:sp>
    </p:spTree>
    <p:extLst>
      <p:ext uri="{BB962C8B-B14F-4D97-AF65-F5344CB8AC3E}">
        <p14:creationId xmlns:p14="http://schemas.microsoft.com/office/powerpoint/2010/main" val="3667184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E41C0C3-1D6C-4571-88D6-0C7C18E23D26}"/>
              </a:ext>
            </a:extLst>
          </p:cNvPr>
          <p:cNvSpPr>
            <a:spLocks noGrp="1"/>
          </p:cNvSpPr>
          <p:nvPr>
            <p:ph idx="1"/>
          </p:nvPr>
        </p:nvSpPr>
        <p:spPr>
          <a:xfrm>
            <a:off x="0" y="0"/>
            <a:ext cx="12192000" cy="6858000"/>
          </a:xfrm>
          <a:solidFill>
            <a:srgbClr val="FCEEE4"/>
          </a:solidFill>
        </p:spPr>
        <p:txBody>
          <a:bodyPr/>
          <a:lstStyle/>
          <a:p>
            <a:pPr marL="0" indent="0">
              <a:buNone/>
            </a:pPr>
            <a:endParaRPr lang="fr-FR" dirty="0"/>
          </a:p>
        </p:txBody>
      </p:sp>
      <p:graphicFrame>
        <p:nvGraphicFramePr>
          <p:cNvPr id="4" name="Diagramme 3">
            <a:extLst>
              <a:ext uri="{FF2B5EF4-FFF2-40B4-BE49-F238E27FC236}">
                <a16:creationId xmlns:a16="http://schemas.microsoft.com/office/drawing/2014/main" id="{3185822C-713B-4597-84BF-31A52E743CF8}"/>
              </a:ext>
            </a:extLst>
          </p:cNvPr>
          <p:cNvGraphicFramePr/>
          <p:nvPr>
            <p:extLst>
              <p:ext uri="{D42A27DB-BD31-4B8C-83A1-F6EECF244321}">
                <p14:modId xmlns:p14="http://schemas.microsoft.com/office/powerpoint/2010/main" val="1427721149"/>
              </p:ext>
            </p:extLst>
          </p:nvPr>
        </p:nvGraphicFramePr>
        <p:xfrm>
          <a:off x="2031999" y="719666"/>
          <a:ext cx="8608291"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a:extLst>
              <a:ext uri="{FF2B5EF4-FFF2-40B4-BE49-F238E27FC236}">
                <a16:creationId xmlns:a16="http://schemas.microsoft.com/office/drawing/2014/main" id="{7EB90EDF-0036-4594-8FEC-AE619BD70ADC}"/>
              </a:ext>
            </a:extLst>
          </p:cNvPr>
          <p:cNvSpPr/>
          <p:nvPr/>
        </p:nvSpPr>
        <p:spPr>
          <a:xfrm>
            <a:off x="9945278" y="0"/>
            <a:ext cx="2246722" cy="292231"/>
          </a:xfrm>
          <a:prstGeom prst="rect">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400" b="1" dirty="0"/>
              <a:t>LA CONTRACTUALISATION</a:t>
            </a:r>
          </a:p>
        </p:txBody>
      </p:sp>
      <p:cxnSp>
        <p:nvCxnSpPr>
          <p:cNvPr id="5" name="Connecteur droit 4">
            <a:extLst>
              <a:ext uri="{FF2B5EF4-FFF2-40B4-BE49-F238E27FC236}">
                <a16:creationId xmlns:a16="http://schemas.microsoft.com/office/drawing/2014/main" id="{C7A92483-E6F6-43D5-81AB-23608EAF71A0}"/>
              </a:ext>
            </a:extLst>
          </p:cNvPr>
          <p:cNvCxnSpPr>
            <a:cxnSpLocks/>
          </p:cNvCxnSpPr>
          <p:nvPr/>
        </p:nvCxnSpPr>
        <p:spPr>
          <a:xfrm>
            <a:off x="4427145" y="2779414"/>
            <a:ext cx="597528" cy="0"/>
          </a:xfrm>
          <a:prstGeom prst="line">
            <a:avLst/>
          </a:prstGeom>
          <a:ln w="28575"/>
        </p:spPr>
        <p:style>
          <a:lnRef idx="3">
            <a:schemeClr val="dk1"/>
          </a:lnRef>
          <a:fillRef idx="0">
            <a:schemeClr val="dk1"/>
          </a:fillRef>
          <a:effectRef idx="2">
            <a:schemeClr val="dk1"/>
          </a:effectRef>
          <a:fontRef idx="minor">
            <a:schemeClr val="tx1"/>
          </a:fontRef>
        </p:style>
      </p:cxnSp>
      <p:cxnSp>
        <p:nvCxnSpPr>
          <p:cNvPr id="9" name="Connecteur droit 8">
            <a:extLst>
              <a:ext uri="{FF2B5EF4-FFF2-40B4-BE49-F238E27FC236}">
                <a16:creationId xmlns:a16="http://schemas.microsoft.com/office/drawing/2014/main" id="{455922B6-D7CC-489A-B20B-8FE9D75B02F0}"/>
              </a:ext>
            </a:extLst>
          </p:cNvPr>
          <p:cNvCxnSpPr>
            <a:cxnSpLocks/>
          </p:cNvCxnSpPr>
          <p:nvPr/>
        </p:nvCxnSpPr>
        <p:spPr>
          <a:xfrm>
            <a:off x="4427145" y="4108765"/>
            <a:ext cx="597528"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25479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600D9-D876-4532-8B51-047EF44F9DF4}"/>
              </a:ext>
            </a:extLst>
          </p:cNvPr>
          <p:cNvSpPr>
            <a:spLocks noGrp="1"/>
          </p:cNvSpPr>
          <p:nvPr>
            <p:ph type="ctrTitle"/>
          </p:nvPr>
        </p:nvSpPr>
        <p:spPr>
          <a:xfrm>
            <a:off x="1683900" y="2133600"/>
            <a:ext cx="8361229" cy="1460938"/>
          </a:xfrm>
        </p:spPr>
        <p:txBody>
          <a:bodyPr>
            <a:normAutofit/>
          </a:bodyPr>
          <a:lstStyle/>
          <a:p>
            <a:r>
              <a:rPr lang="fr-FR" sz="4800" b="1" dirty="0">
                <a:solidFill>
                  <a:srgbClr val="836145"/>
                </a:solidFill>
                <a:effectLst>
                  <a:reflection blurRad="6350" stA="55000" endA="300" endPos="45500" dir="5400000" sy="-100000" algn="bl" rotWithShape="0"/>
                </a:effectLst>
              </a:rPr>
              <a:t>INTRODUCTION</a:t>
            </a:r>
          </a:p>
        </p:txBody>
      </p:sp>
    </p:spTree>
    <p:extLst>
      <p:ext uri="{BB962C8B-B14F-4D97-AF65-F5344CB8AC3E}">
        <p14:creationId xmlns:p14="http://schemas.microsoft.com/office/powerpoint/2010/main" val="344452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a:extLst>
              <a:ext uri="{FF2B5EF4-FFF2-40B4-BE49-F238E27FC236}">
                <a16:creationId xmlns:a16="http://schemas.microsoft.com/office/drawing/2014/main" id="{D0C7372F-FEB4-4E8A-AB82-48A9C27CAE2E}"/>
              </a:ext>
            </a:extLst>
          </p:cNvPr>
          <p:cNvSpPr>
            <a:spLocks noGrp="1"/>
          </p:cNvSpPr>
          <p:nvPr>
            <p:ph idx="1"/>
          </p:nvPr>
        </p:nvSpPr>
        <p:spPr>
          <a:xfrm>
            <a:off x="0" y="0"/>
            <a:ext cx="12191999" cy="6858000"/>
          </a:xfrm>
          <a:solidFill>
            <a:srgbClr val="FCEEE4"/>
          </a:solidFill>
        </p:spPr>
        <p:txBody>
          <a:bodyPr/>
          <a:lstStyle/>
          <a:p>
            <a:pPr marL="0" indent="0">
              <a:buNone/>
            </a:pPr>
            <a:endParaRPr lang="fr-FR" dirty="0"/>
          </a:p>
        </p:txBody>
      </p:sp>
      <p:sp>
        <p:nvSpPr>
          <p:cNvPr id="7" name="Rectangle : coins arrondis 6">
            <a:extLst>
              <a:ext uri="{FF2B5EF4-FFF2-40B4-BE49-F238E27FC236}">
                <a16:creationId xmlns:a16="http://schemas.microsoft.com/office/drawing/2014/main" id="{F919AF2C-EFD7-4229-B65E-60388B8BDB0D}"/>
              </a:ext>
            </a:extLst>
          </p:cNvPr>
          <p:cNvSpPr/>
          <p:nvPr/>
        </p:nvSpPr>
        <p:spPr>
          <a:xfrm>
            <a:off x="633841" y="625620"/>
            <a:ext cx="3110346" cy="566434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3AAE1995-17D5-4BF7-9403-12870FDE9616}"/>
              </a:ext>
            </a:extLst>
          </p:cNvPr>
          <p:cNvSpPr/>
          <p:nvPr/>
        </p:nvSpPr>
        <p:spPr>
          <a:xfrm>
            <a:off x="4020414" y="671511"/>
            <a:ext cx="3262745" cy="5664344"/>
          </a:xfrm>
          <a:prstGeom prst="roundRect">
            <a:avLst/>
          </a:prstGeom>
          <a:solidFill>
            <a:srgbClr val="C37F6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9" name="Rectangle : coins arrondis 8">
            <a:extLst>
              <a:ext uri="{FF2B5EF4-FFF2-40B4-BE49-F238E27FC236}">
                <a16:creationId xmlns:a16="http://schemas.microsoft.com/office/drawing/2014/main" id="{589D5A05-DD97-4E63-9235-A9E9F7C846BE}"/>
              </a:ext>
            </a:extLst>
          </p:cNvPr>
          <p:cNvSpPr/>
          <p:nvPr/>
        </p:nvSpPr>
        <p:spPr>
          <a:xfrm>
            <a:off x="8094517" y="625620"/>
            <a:ext cx="3667992" cy="56643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10" name="Rectangle : coins arrondis 9">
            <a:extLst>
              <a:ext uri="{FF2B5EF4-FFF2-40B4-BE49-F238E27FC236}">
                <a16:creationId xmlns:a16="http://schemas.microsoft.com/office/drawing/2014/main" id="{BAD2D1C7-A473-4B32-98A8-E7B7273F161C}"/>
              </a:ext>
            </a:extLst>
          </p:cNvPr>
          <p:cNvSpPr/>
          <p:nvPr/>
        </p:nvSpPr>
        <p:spPr>
          <a:xfrm>
            <a:off x="734291" y="1901100"/>
            <a:ext cx="2822863" cy="1121785"/>
          </a:xfrm>
          <a:prstGeom prst="round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400" b="1" dirty="0">
                <a:solidFill>
                  <a:schemeClr val="tx1"/>
                </a:solidFill>
              </a:rPr>
              <a:t>Chapitre 1</a:t>
            </a:r>
          </a:p>
          <a:p>
            <a:pPr algn="ctr"/>
            <a:r>
              <a:rPr lang="fr-FR" sz="2400" b="1" dirty="0">
                <a:solidFill>
                  <a:schemeClr val="tx1"/>
                </a:solidFill>
              </a:rPr>
              <a:t>La personne</a:t>
            </a:r>
          </a:p>
        </p:txBody>
      </p:sp>
      <p:sp>
        <p:nvSpPr>
          <p:cNvPr id="11" name="Rectangle : coins arrondis 10">
            <a:extLst>
              <a:ext uri="{FF2B5EF4-FFF2-40B4-BE49-F238E27FC236}">
                <a16:creationId xmlns:a16="http://schemas.microsoft.com/office/drawing/2014/main" id="{308D8519-8A02-42DA-ADDA-536AD2DCF4BF}"/>
              </a:ext>
            </a:extLst>
          </p:cNvPr>
          <p:cNvSpPr/>
          <p:nvPr/>
        </p:nvSpPr>
        <p:spPr>
          <a:xfrm>
            <a:off x="734291" y="3272266"/>
            <a:ext cx="2822863" cy="1270724"/>
          </a:xfrm>
          <a:prstGeom prst="round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400" b="1" dirty="0">
                <a:solidFill>
                  <a:schemeClr val="tx1"/>
                </a:solidFill>
              </a:rPr>
              <a:t>Chapitre 2</a:t>
            </a:r>
          </a:p>
          <a:p>
            <a:pPr algn="ctr"/>
            <a:r>
              <a:rPr lang="fr-FR" sz="2400" b="1" dirty="0">
                <a:solidFill>
                  <a:schemeClr val="tx1"/>
                </a:solidFill>
              </a:rPr>
              <a:t>Les professionnels</a:t>
            </a:r>
          </a:p>
        </p:txBody>
      </p:sp>
      <p:sp>
        <p:nvSpPr>
          <p:cNvPr id="12" name="Rectangle : coins arrondis 11">
            <a:extLst>
              <a:ext uri="{FF2B5EF4-FFF2-40B4-BE49-F238E27FC236}">
                <a16:creationId xmlns:a16="http://schemas.microsoft.com/office/drawing/2014/main" id="{0D2968E9-E2C8-428A-BEBD-8D653F1685BF}"/>
              </a:ext>
            </a:extLst>
          </p:cNvPr>
          <p:cNvSpPr/>
          <p:nvPr/>
        </p:nvSpPr>
        <p:spPr>
          <a:xfrm>
            <a:off x="734291" y="4856016"/>
            <a:ext cx="2822863" cy="1134560"/>
          </a:xfrm>
          <a:prstGeom prst="round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400" b="1" dirty="0">
                <a:solidFill>
                  <a:schemeClr val="tx1"/>
                </a:solidFill>
              </a:rPr>
              <a:t>Chapitre 3</a:t>
            </a:r>
          </a:p>
          <a:p>
            <a:pPr algn="ctr"/>
            <a:r>
              <a:rPr lang="fr-FR" sz="2400" b="1" dirty="0">
                <a:solidFill>
                  <a:schemeClr val="tx1"/>
                </a:solidFill>
              </a:rPr>
              <a:t>L’ESSMS</a:t>
            </a:r>
          </a:p>
        </p:txBody>
      </p:sp>
      <p:sp>
        <p:nvSpPr>
          <p:cNvPr id="13" name="Rectangle : coins arrondis 12">
            <a:extLst>
              <a:ext uri="{FF2B5EF4-FFF2-40B4-BE49-F238E27FC236}">
                <a16:creationId xmlns:a16="http://schemas.microsoft.com/office/drawing/2014/main" id="{8B7D2CEE-80C8-482A-9746-B56C6C95BAB2}"/>
              </a:ext>
            </a:extLst>
          </p:cNvPr>
          <p:cNvSpPr/>
          <p:nvPr/>
        </p:nvSpPr>
        <p:spPr>
          <a:xfrm>
            <a:off x="4481943" y="1901100"/>
            <a:ext cx="2514601" cy="1121784"/>
          </a:xfrm>
          <a:prstGeom prst="roundRect">
            <a:avLst/>
          </a:prstGeom>
          <a:solidFill>
            <a:srgbClr val="D8AB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400" b="1" dirty="0">
                <a:solidFill>
                  <a:schemeClr val="tx1"/>
                </a:solidFill>
              </a:rPr>
              <a:t>Accompagné traceur</a:t>
            </a:r>
          </a:p>
        </p:txBody>
      </p:sp>
      <p:sp>
        <p:nvSpPr>
          <p:cNvPr id="14" name="Rectangle : coins arrondis 13">
            <a:extLst>
              <a:ext uri="{FF2B5EF4-FFF2-40B4-BE49-F238E27FC236}">
                <a16:creationId xmlns:a16="http://schemas.microsoft.com/office/drawing/2014/main" id="{39A2A564-6C53-452C-9D36-5CA821C32958}"/>
              </a:ext>
            </a:extLst>
          </p:cNvPr>
          <p:cNvSpPr/>
          <p:nvPr/>
        </p:nvSpPr>
        <p:spPr>
          <a:xfrm>
            <a:off x="4481944" y="3320324"/>
            <a:ext cx="2514600" cy="1222666"/>
          </a:xfrm>
          <a:prstGeom prst="roundRect">
            <a:avLst/>
          </a:prstGeom>
          <a:solidFill>
            <a:srgbClr val="D8AB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400" b="1" dirty="0">
                <a:solidFill>
                  <a:schemeClr val="tx1"/>
                </a:solidFill>
              </a:rPr>
              <a:t>Traceur ciblé</a:t>
            </a:r>
          </a:p>
        </p:txBody>
      </p:sp>
      <p:sp>
        <p:nvSpPr>
          <p:cNvPr id="15" name="Rectangle : coins arrondis 14">
            <a:extLst>
              <a:ext uri="{FF2B5EF4-FFF2-40B4-BE49-F238E27FC236}">
                <a16:creationId xmlns:a16="http://schemas.microsoft.com/office/drawing/2014/main" id="{A7BE88F7-F78C-495A-B9E3-3EFE400285BA}"/>
              </a:ext>
            </a:extLst>
          </p:cNvPr>
          <p:cNvSpPr/>
          <p:nvPr/>
        </p:nvSpPr>
        <p:spPr>
          <a:xfrm>
            <a:off x="4481943" y="4856015"/>
            <a:ext cx="2514600" cy="1121783"/>
          </a:xfrm>
          <a:prstGeom prst="roundRect">
            <a:avLst/>
          </a:prstGeom>
          <a:solidFill>
            <a:srgbClr val="D8AB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400" b="1" dirty="0">
                <a:solidFill>
                  <a:schemeClr val="tx1"/>
                </a:solidFill>
              </a:rPr>
              <a:t>Audit système</a:t>
            </a:r>
          </a:p>
        </p:txBody>
      </p:sp>
      <p:sp>
        <p:nvSpPr>
          <p:cNvPr id="16" name="Rectangle : coins arrondis 15">
            <a:extLst>
              <a:ext uri="{FF2B5EF4-FFF2-40B4-BE49-F238E27FC236}">
                <a16:creationId xmlns:a16="http://schemas.microsoft.com/office/drawing/2014/main" id="{8B7AC080-8F36-45B6-8EEA-B89E6AAE657F}"/>
              </a:ext>
            </a:extLst>
          </p:cNvPr>
          <p:cNvSpPr/>
          <p:nvPr/>
        </p:nvSpPr>
        <p:spPr>
          <a:xfrm>
            <a:off x="8451273" y="1812996"/>
            <a:ext cx="3006436" cy="4177580"/>
          </a:xfrm>
          <a:prstGeom prst="roundRect">
            <a:avLst/>
          </a:prstGeom>
          <a:solidFill>
            <a:schemeClr val="bg2">
              <a:lumMod val="9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400" b="1" dirty="0">
                <a:solidFill>
                  <a:schemeClr val="tx1"/>
                </a:solidFill>
              </a:rPr>
              <a:t>Entretiens</a:t>
            </a:r>
          </a:p>
          <a:p>
            <a:pPr algn="ctr"/>
            <a:r>
              <a:rPr lang="fr-FR" dirty="0">
                <a:solidFill>
                  <a:schemeClr val="tx1"/>
                </a:solidFill>
              </a:rPr>
              <a:t>Personnes accompagnées, professionnels, gouvernance.</a:t>
            </a:r>
          </a:p>
          <a:p>
            <a:pPr algn="just"/>
            <a:endParaRPr lang="fr-FR" sz="1600" dirty="0">
              <a:solidFill>
                <a:schemeClr val="tx1"/>
              </a:solidFill>
            </a:endParaRPr>
          </a:p>
          <a:p>
            <a:pPr algn="ctr"/>
            <a:r>
              <a:rPr lang="fr-FR" sz="2400" b="1" dirty="0">
                <a:solidFill>
                  <a:schemeClr val="tx1"/>
                </a:solidFill>
              </a:rPr>
              <a:t>Observations</a:t>
            </a:r>
          </a:p>
          <a:p>
            <a:pPr algn="ctr"/>
            <a:r>
              <a:rPr lang="fr-FR" dirty="0">
                <a:solidFill>
                  <a:schemeClr val="tx1"/>
                </a:solidFill>
              </a:rPr>
              <a:t>Des pratiques, du fonctionnement, des points critiques, etc…</a:t>
            </a:r>
          </a:p>
          <a:p>
            <a:pPr algn="just"/>
            <a:endParaRPr lang="fr-FR" dirty="0">
              <a:solidFill>
                <a:schemeClr val="tx1"/>
              </a:solidFill>
            </a:endParaRPr>
          </a:p>
          <a:p>
            <a:pPr algn="ctr"/>
            <a:r>
              <a:rPr lang="fr-FR" sz="2400" b="1" dirty="0">
                <a:solidFill>
                  <a:schemeClr val="tx1"/>
                </a:solidFill>
              </a:rPr>
              <a:t>Documents</a:t>
            </a:r>
          </a:p>
          <a:p>
            <a:pPr algn="ctr"/>
            <a:r>
              <a:rPr lang="fr-FR" dirty="0">
                <a:solidFill>
                  <a:schemeClr val="tx1"/>
                </a:solidFill>
              </a:rPr>
              <a:t>Dossier personne accompagnée, procédures, comptes-rendus, …</a:t>
            </a:r>
          </a:p>
        </p:txBody>
      </p:sp>
      <p:sp>
        <p:nvSpPr>
          <p:cNvPr id="19" name="Rectangle : coins arrondis 18">
            <a:extLst>
              <a:ext uri="{FF2B5EF4-FFF2-40B4-BE49-F238E27FC236}">
                <a16:creationId xmlns:a16="http://schemas.microsoft.com/office/drawing/2014/main" id="{ED52B34B-BC68-42FA-B533-2DA699282FC4}"/>
              </a:ext>
            </a:extLst>
          </p:cNvPr>
          <p:cNvSpPr/>
          <p:nvPr/>
        </p:nvSpPr>
        <p:spPr>
          <a:xfrm>
            <a:off x="1059871" y="867424"/>
            <a:ext cx="2202872" cy="703768"/>
          </a:xfrm>
          <a:prstGeom prst="roundRect">
            <a:avLst/>
          </a:prstGeom>
          <a:solidFill>
            <a:srgbClr val="F9D3B9"/>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800" b="1" dirty="0">
                <a:solidFill>
                  <a:schemeClr val="tx1"/>
                </a:solidFill>
              </a:rPr>
              <a:t>Référentiel</a:t>
            </a:r>
          </a:p>
        </p:txBody>
      </p:sp>
      <p:sp>
        <p:nvSpPr>
          <p:cNvPr id="20" name="Rectangle : coins arrondis 19">
            <a:extLst>
              <a:ext uri="{FF2B5EF4-FFF2-40B4-BE49-F238E27FC236}">
                <a16:creationId xmlns:a16="http://schemas.microsoft.com/office/drawing/2014/main" id="{2DD27F1E-8D41-4CD0-B123-6A3828DAAEB3}"/>
              </a:ext>
            </a:extLst>
          </p:cNvPr>
          <p:cNvSpPr/>
          <p:nvPr/>
        </p:nvSpPr>
        <p:spPr>
          <a:xfrm>
            <a:off x="4620488" y="867424"/>
            <a:ext cx="2240975" cy="703768"/>
          </a:xfrm>
          <a:prstGeom prst="roundRect">
            <a:avLst/>
          </a:prstGeom>
          <a:solidFill>
            <a:srgbClr val="EAD3CE"/>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800" b="1" dirty="0">
                <a:solidFill>
                  <a:schemeClr val="tx1"/>
                </a:solidFill>
              </a:rPr>
              <a:t>Méthodes</a:t>
            </a:r>
          </a:p>
        </p:txBody>
      </p:sp>
      <p:sp>
        <p:nvSpPr>
          <p:cNvPr id="21" name="Rectangle : coins arrondis 20">
            <a:extLst>
              <a:ext uri="{FF2B5EF4-FFF2-40B4-BE49-F238E27FC236}">
                <a16:creationId xmlns:a16="http://schemas.microsoft.com/office/drawing/2014/main" id="{E573C569-7809-4128-AE9D-6D4320B0F1DF}"/>
              </a:ext>
            </a:extLst>
          </p:cNvPr>
          <p:cNvSpPr/>
          <p:nvPr/>
        </p:nvSpPr>
        <p:spPr>
          <a:xfrm>
            <a:off x="8780317" y="867424"/>
            <a:ext cx="2244436" cy="703768"/>
          </a:xfrm>
          <a:prstGeom prst="roundRect">
            <a:avLst/>
          </a:prstGeom>
          <a:solidFill>
            <a:schemeClr val="tx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800" b="1" dirty="0">
                <a:solidFill>
                  <a:schemeClr val="tx1"/>
                </a:solidFill>
              </a:rPr>
              <a:t>Modalités</a:t>
            </a:r>
          </a:p>
        </p:txBody>
      </p:sp>
      <p:sp>
        <p:nvSpPr>
          <p:cNvPr id="22" name="Accolade fermante 21">
            <a:extLst>
              <a:ext uri="{FF2B5EF4-FFF2-40B4-BE49-F238E27FC236}">
                <a16:creationId xmlns:a16="http://schemas.microsoft.com/office/drawing/2014/main" id="{B546F448-39A1-4C2D-ABEF-D227933EACE3}"/>
              </a:ext>
            </a:extLst>
          </p:cNvPr>
          <p:cNvSpPr/>
          <p:nvPr/>
        </p:nvSpPr>
        <p:spPr>
          <a:xfrm>
            <a:off x="7559387" y="717402"/>
            <a:ext cx="245912" cy="5572562"/>
          </a:xfrm>
          <a:prstGeom prst="rightBrace">
            <a:avLst/>
          </a:prstGeom>
          <a:ln w="57150"/>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
        <p:nvSpPr>
          <p:cNvPr id="23" name="Rectangle 22">
            <a:extLst>
              <a:ext uri="{FF2B5EF4-FFF2-40B4-BE49-F238E27FC236}">
                <a16:creationId xmlns:a16="http://schemas.microsoft.com/office/drawing/2014/main" id="{F0BF4117-E896-43F2-AB1F-D224A9D609E2}"/>
              </a:ext>
            </a:extLst>
          </p:cNvPr>
          <p:cNvSpPr/>
          <p:nvPr/>
        </p:nvSpPr>
        <p:spPr>
          <a:xfrm>
            <a:off x="9537120" y="0"/>
            <a:ext cx="2654880" cy="258618"/>
          </a:xfrm>
          <a:prstGeom prst="rect">
            <a:avLst/>
          </a:prstGeom>
          <a:solidFill>
            <a:srgbClr val="C37F6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400" b="1" dirty="0"/>
              <a:t>METHODE D’INTERVENTION</a:t>
            </a:r>
          </a:p>
        </p:txBody>
      </p:sp>
      <p:sp>
        <p:nvSpPr>
          <p:cNvPr id="24" name="Flèche : droite 23">
            <a:extLst>
              <a:ext uri="{FF2B5EF4-FFF2-40B4-BE49-F238E27FC236}">
                <a16:creationId xmlns:a16="http://schemas.microsoft.com/office/drawing/2014/main" id="{F28B6F20-9B2E-40FB-874C-FA102454B58A}"/>
              </a:ext>
            </a:extLst>
          </p:cNvPr>
          <p:cNvSpPr/>
          <p:nvPr/>
        </p:nvSpPr>
        <p:spPr>
          <a:xfrm rot="10800000" flipH="1">
            <a:off x="3657604" y="2313708"/>
            <a:ext cx="710908" cy="374074"/>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25" name="Flèche : droite 24">
            <a:extLst>
              <a:ext uri="{FF2B5EF4-FFF2-40B4-BE49-F238E27FC236}">
                <a16:creationId xmlns:a16="http://schemas.microsoft.com/office/drawing/2014/main" id="{8E3567E6-1E3A-48BA-B972-C77B571010A1}"/>
              </a:ext>
            </a:extLst>
          </p:cNvPr>
          <p:cNvSpPr/>
          <p:nvPr/>
        </p:nvSpPr>
        <p:spPr>
          <a:xfrm rot="10800000" flipH="1">
            <a:off x="3632922" y="3714749"/>
            <a:ext cx="710908" cy="374074"/>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26" name="Flèche : droite 25">
            <a:extLst>
              <a:ext uri="{FF2B5EF4-FFF2-40B4-BE49-F238E27FC236}">
                <a16:creationId xmlns:a16="http://schemas.microsoft.com/office/drawing/2014/main" id="{32A24610-AE92-4F34-A7D0-04B897A2C75A}"/>
              </a:ext>
            </a:extLst>
          </p:cNvPr>
          <p:cNvSpPr/>
          <p:nvPr/>
        </p:nvSpPr>
        <p:spPr>
          <a:xfrm rot="10800000" flipH="1">
            <a:off x="3632922" y="5184838"/>
            <a:ext cx="710908" cy="374077"/>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90135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ce réservé du contenu 8">
            <a:extLst>
              <a:ext uri="{FF2B5EF4-FFF2-40B4-BE49-F238E27FC236}">
                <a16:creationId xmlns:a16="http://schemas.microsoft.com/office/drawing/2014/main" id="{6B2856ED-7E15-4D0D-B34B-30D18B5A1401}"/>
              </a:ext>
            </a:extLst>
          </p:cNvPr>
          <p:cNvGraphicFramePr>
            <a:graphicFrameLocks noGrp="1"/>
          </p:cNvGraphicFramePr>
          <p:nvPr>
            <p:ph idx="1"/>
            <p:extLst>
              <p:ext uri="{D42A27DB-BD31-4B8C-83A1-F6EECF244321}">
                <p14:modId xmlns:p14="http://schemas.microsoft.com/office/powerpoint/2010/main" val="2954308621"/>
              </p:ext>
            </p:extLst>
          </p:nvPr>
        </p:nvGraphicFramePr>
        <p:xfrm>
          <a:off x="0" y="0"/>
          <a:ext cx="12192000" cy="6857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ectangle 9">
            <a:extLst>
              <a:ext uri="{FF2B5EF4-FFF2-40B4-BE49-F238E27FC236}">
                <a16:creationId xmlns:a16="http://schemas.microsoft.com/office/drawing/2014/main" id="{C6AFBB8A-9448-4658-B8FF-0C42E9B1B8EA}"/>
              </a:ext>
            </a:extLst>
          </p:cNvPr>
          <p:cNvSpPr/>
          <p:nvPr/>
        </p:nvSpPr>
        <p:spPr>
          <a:xfrm>
            <a:off x="9351818" y="10886"/>
            <a:ext cx="2840182" cy="370114"/>
          </a:xfrm>
          <a:prstGeom prst="rect">
            <a:avLst/>
          </a:prstGeom>
          <a:solidFill>
            <a:srgbClr val="C37F6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400" b="1" dirty="0"/>
              <a:t>METHODE D’INTERVENTION</a:t>
            </a:r>
          </a:p>
        </p:txBody>
      </p:sp>
    </p:spTree>
    <p:extLst>
      <p:ext uri="{BB962C8B-B14F-4D97-AF65-F5344CB8AC3E}">
        <p14:creationId xmlns:p14="http://schemas.microsoft.com/office/powerpoint/2010/main" val="939548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E575BBA-673E-4B0F-B0C5-55823EE3FC28}"/>
              </a:ext>
            </a:extLst>
          </p:cNvPr>
          <p:cNvSpPr>
            <a:spLocks noGrp="1"/>
          </p:cNvSpPr>
          <p:nvPr>
            <p:ph idx="1"/>
          </p:nvPr>
        </p:nvSpPr>
        <p:spPr>
          <a:xfrm>
            <a:off x="-36214" y="-117696"/>
            <a:ext cx="12264428" cy="6975696"/>
          </a:xfrm>
          <a:solidFill>
            <a:srgbClr val="FCEEE4"/>
          </a:solidFill>
        </p:spPr>
        <p:txBody>
          <a:bodyPr>
            <a:normAutofit/>
          </a:bodyPr>
          <a:lstStyle/>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b="1" dirty="0"/>
          </a:p>
          <a:p>
            <a:pPr marL="0" indent="0">
              <a:buNone/>
            </a:pPr>
            <a:endParaRPr lang="fr-FR" dirty="0"/>
          </a:p>
          <a:p>
            <a:pPr marL="0" indent="0">
              <a:buNone/>
            </a:pPr>
            <a:endParaRPr lang="fr-FR" dirty="0"/>
          </a:p>
        </p:txBody>
      </p:sp>
      <p:sp>
        <p:nvSpPr>
          <p:cNvPr id="4" name="Rectangle 3">
            <a:extLst>
              <a:ext uri="{FF2B5EF4-FFF2-40B4-BE49-F238E27FC236}">
                <a16:creationId xmlns:a16="http://schemas.microsoft.com/office/drawing/2014/main" id="{102C7B25-F779-4F6C-83EF-4FBA01867F4A}"/>
              </a:ext>
            </a:extLst>
          </p:cNvPr>
          <p:cNvSpPr/>
          <p:nvPr/>
        </p:nvSpPr>
        <p:spPr>
          <a:xfrm>
            <a:off x="9478978" y="-122222"/>
            <a:ext cx="2749236" cy="372594"/>
          </a:xfrm>
          <a:prstGeom prst="rect">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LA VISITE SUR SITE</a:t>
            </a:r>
          </a:p>
        </p:txBody>
      </p:sp>
      <p:graphicFrame>
        <p:nvGraphicFramePr>
          <p:cNvPr id="6" name="Diagramme 5">
            <a:extLst>
              <a:ext uri="{FF2B5EF4-FFF2-40B4-BE49-F238E27FC236}">
                <a16:creationId xmlns:a16="http://schemas.microsoft.com/office/drawing/2014/main" id="{A48C3860-DBE7-4017-84BA-E0A40AE16AED}"/>
              </a:ext>
            </a:extLst>
          </p:cNvPr>
          <p:cNvGraphicFramePr/>
          <p:nvPr>
            <p:extLst>
              <p:ext uri="{D42A27DB-BD31-4B8C-83A1-F6EECF244321}">
                <p14:modId xmlns:p14="http://schemas.microsoft.com/office/powerpoint/2010/main" val="952812796"/>
              </p:ext>
            </p:extLst>
          </p:nvPr>
        </p:nvGraphicFramePr>
        <p:xfrm>
          <a:off x="532645" y="968721"/>
          <a:ext cx="10375271" cy="5531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lèche : bas 6">
            <a:extLst>
              <a:ext uri="{FF2B5EF4-FFF2-40B4-BE49-F238E27FC236}">
                <a16:creationId xmlns:a16="http://schemas.microsoft.com/office/drawing/2014/main" id="{444AFF8E-CBC0-4554-8F40-A070C6DE4C49}"/>
              </a:ext>
            </a:extLst>
          </p:cNvPr>
          <p:cNvSpPr/>
          <p:nvPr/>
        </p:nvSpPr>
        <p:spPr>
          <a:xfrm>
            <a:off x="11101812" y="860080"/>
            <a:ext cx="932506" cy="5015618"/>
          </a:xfrm>
          <a:prstGeom prst="downArrow">
            <a:avLst>
              <a:gd name="adj1" fmla="val 75243"/>
              <a:gd name="adj2" fmla="val 50000"/>
            </a:avLst>
          </a:prstGeom>
        </p:spPr>
        <p:style>
          <a:lnRef idx="2">
            <a:schemeClr val="accent2">
              <a:shade val="50000"/>
            </a:schemeClr>
          </a:lnRef>
          <a:fillRef idx="1">
            <a:schemeClr val="accent2"/>
          </a:fillRef>
          <a:effectRef idx="0">
            <a:schemeClr val="accent2"/>
          </a:effectRef>
          <a:fontRef idx="minor">
            <a:schemeClr val="lt1"/>
          </a:fontRef>
        </p:style>
        <p:txBody>
          <a:bodyPr vert="wordArtVert" rtlCol="0" anchor="ctr"/>
          <a:lstStyle/>
          <a:p>
            <a:pPr algn="ctr"/>
            <a:r>
              <a:rPr lang="fr-FR" sz="2000" b="1" dirty="0">
                <a:solidFill>
                  <a:schemeClr val="tx1"/>
                </a:solidFill>
              </a:rPr>
              <a:t>Appui DT-DG</a:t>
            </a:r>
          </a:p>
        </p:txBody>
      </p:sp>
    </p:spTree>
    <p:extLst>
      <p:ext uri="{BB962C8B-B14F-4D97-AF65-F5344CB8AC3E}">
        <p14:creationId xmlns:p14="http://schemas.microsoft.com/office/powerpoint/2010/main" val="1475312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DB4290A-2D8D-4220-AB69-52B8699D23D1}"/>
              </a:ext>
            </a:extLst>
          </p:cNvPr>
          <p:cNvSpPr>
            <a:spLocks noGrp="1"/>
          </p:cNvSpPr>
          <p:nvPr>
            <p:ph idx="1"/>
          </p:nvPr>
        </p:nvSpPr>
        <p:spPr>
          <a:xfrm>
            <a:off x="-1" y="0"/>
            <a:ext cx="12192001" cy="7019935"/>
          </a:xfrm>
          <a:solidFill>
            <a:srgbClr val="FCEEE4"/>
          </a:solidFill>
        </p:spPr>
        <p:txBody>
          <a:bodyPr>
            <a:normAutofit/>
          </a:bodyPr>
          <a:lstStyle/>
          <a:p>
            <a:pPr marL="0" indent="0">
              <a:buNone/>
            </a:pPr>
            <a:endParaRPr lang="fr-FR" b="1" dirty="0"/>
          </a:p>
          <a:p>
            <a:pPr marL="0" indent="0">
              <a:buNone/>
            </a:pPr>
            <a:endParaRPr lang="fr-FR" b="1" dirty="0"/>
          </a:p>
          <a:p>
            <a:pPr marL="0" indent="0">
              <a:lnSpc>
                <a:spcPct val="200000"/>
              </a:lnSpc>
              <a:buNone/>
            </a:pPr>
            <a:r>
              <a:rPr lang="fr-FR" sz="1800" dirty="0"/>
              <a:t>				</a:t>
            </a:r>
          </a:p>
          <a:p>
            <a:pPr marL="0" indent="0">
              <a:lnSpc>
                <a:spcPct val="200000"/>
              </a:lnSpc>
              <a:buNone/>
            </a:pPr>
            <a:endParaRPr lang="fr-FR" sz="1800" dirty="0"/>
          </a:p>
          <a:p>
            <a:pPr marL="0" indent="0">
              <a:lnSpc>
                <a:spcPct val="100000"/>
              </a:lnSpc>
              <a:buNone/>
            </a:pPr>
            <a:r>
              <a:rPr lang="fr-FR" sz="1800" dirty="0"/>
              <a:t>		</a:t>
            </a:r>
          </a:p>
          <a:p>
            <a:pPr marL="0" indent="0">
              <a:lnSpc>
                <a:spcPct val="100000"/>
              </a:lnSpc>
              <a:buNone/>
            </a:pPr>
            <a:r>
              <a:rPr lang="fr-FR" sz="1800" dirty="0"/>
              <a:t>				</a:t>
            </a:r>
          </a:p>
          <a:p>
            <a:pPr marL="0" indent="0">
              <a:lnSpc>
                <a:spcPct val="100000"/>
              </a:lnSpc>
              <a:buNone/>
            </a:pPr>
            <a:r>
              <a:rPr lang="fr-FR" sz="1800" dirty="0"/>
              <a:t>	</a:t>
            </a:r>
          </a:p>
        </p:txBody>
      </p:sp>
      <p:sp>
        <p:nvSpPr>
          <p:cNvPr id="4" name="Rectangle 3">
            <a:extLst>
              <a:ext uri="{FF2B5EF4-FFF2-40B4-BE49-F238E27FC236}">
                <a16:creationId xmlns:a16="http://schemas.microsoft.com/office/drawing/2014/main" id="{DD1B0ECD-DF4C-41BA-99AC-715468E6180E}"/>
              </a:ext>
            </a:extLst>
          </p:cNvPr>
          <p:cNvSpPr/>
          <p:nvPr/>
        </p:nvSpPr>
        <p:spPr>
          <a:xfrm>
            <a:off x="9565741" y="0"/>
            <a:ext cx="2626259" cy="337457"/>
          </a:xfrm>
          <a:prstGeom prst="rect">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PLATEFORME NUMERIQUE</a:t>
            </a:r>
          </a:p>
        </p:txBody>
      </p:sp>
      <p:sp>
        <p:nvSpPr>
          <p:cNvPr id="9" name="Rectangle 8">
            <a:extLst>
              <a:ext uri="{FF2B5EF4-FFF2-40B4-BE49-F238E27FC236}">
                <a16:creationId xmlns:a16="http://schemas.microsoft.com/office/drawing/2014/main" id="{05465B82-A342-4FF9-9D09-85FBE36BADE3}"/>
              </a:ext>
            </a:extLst>
          </p:cNvPr>
          <p:cNvSpPr/>
          <p:nvPr/>
        </p:nvSpPr>
        <p:spPr>
          <a:xfrm>
            <a:off x="2091794" y="777364"/>
            <a:ext cx="8450233" cy="506994"/>
          </a:xfrm>
          <a:prstGeom prst="rect">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SYNAE</a:t>
            </a:r>
          </a:p>
        </p:txBody>
      </p:sp>
      <p:sp>
        <p:nvSpPr>
          <p:cNvPr id="10" name="Rectangle 9">
            <a:extLst>
              <a:ext uri="{FF2B5EF4-FFF2-40B4-BE49-F238E27FC236}">
                <a16:creationId xmlns:a16="http://schemas.microsoft.com/office/drawing/2014/main" id="{3E7B2BBA-E76C-41B1-B0EC-B8AC126697E7}"/>
              </a:ext>
            </a:extLst>
          </p:cNvPr>
          <p:cNvSpPr/>
          <p:nvPr/>
        </p:nvSpPr>
        <p:spPr>
          <a:xfrm flipH="1">
            <a:off x="1939779" y="1030861"/>
            <a:ext cx="1402134" cy="456351"/>
          </a:xfrm>
          <a:prstGeom prst="rect">
            <a:avLst/>
          </a:prstGeom>
          <a:solidFill>
            <a:srgbClr val="EAD3C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D1A776F-12F2-4761-829E-0F57440FF5BF}"/>
              </a:ext>
            </a:extLst>
          </p:cNvPr>
          <p:cNvSpPr/>
          <p:nvPr/>
        </p:nvSpPr>
        <p:spPr>
          <a:xfrm flipH="1">
            <a:off x="2084412" y="1765422"/>
            <a:ext cx="419300" cy="509385"/>
          </a:xfrm>
          <a:prstGeom prst="rect">
            <a:avLst/>
          </a:prstGeom>
          <a:solidFill>
            <a:srgbClr val="D29E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a:extLst>
              <a:ext uri="{FF2B5EF4-FFF2-40B4-BE49-F238E27FC236}">
                <a16:creationId xmlns:a16="http://schemas.microsoft.com/office/drawing/2014/main" id="{C3CEA1D3-011E-47EB-B53B-1BD1156E4931}"/>
              </a:ext>
            </a:extLst>
          </p:cNvPr>
          <p:cNvSpPr/>
          <p:nvPr/>
        </p:nvSpPr>
        <p:spPr>
          <a:xfrm flipH="1">
            <a:off x="2091574" y="4303524"/>
            <a:ext cx="419298" cy="481261"/>
          </a:xfrm>
          <a:prstGeom prst="rect">
            <a:avLst/>
          </a:prstGeom>
          <a:solidFill>
            <a:srgbClr val="D29E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3A2ED4C5-4675-415B-AF3F-D598567C63F1}"/>
              </a:ext>
            </a:extLst>
          </p:cNvPr>
          <p:cNvSpPr/>
          <p:nvPr/>
        </p:nvSpPr>
        <p:spPr>
          <a:xfrm flipH="1">
            <a:off x="2083818" y="3428999"/>
            <a:ext cx="426459" cy="47441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B03D8B46-AD5C-468A-857F-885568217AA3}"/>
              </a:ext>
            </a:extLst>
          </p:cNvPr>
          <p:cNvSpPr/>
          <p:nvPr/>
        </p:nvSpPr>
        <p:spPr>
          <a:xfrm flipH="1">
            <a:off x="2083819" y="2553017"/>
            <a:ext cx="419301" cy="488145"/>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FFFBEB9F-9DBA-4356-A419-562334A39FBC}"/>
              </a:ext>
            </a:extLst>
          </p:cNvPr>
          <p:cNvSpPr/>
          <p:nvPr/>
        </p:nvSpPr>
        <p:spPr>
          <a:xfrm flipH="1">
            <a:off x="3154223" y="1765422"/>
            <a:ext cx="7387796" cy="506994"/>
          </a:xfrm>
          <a:prstGeom prst="rect">
            <a:avLst/>
          </a:prstGeom>
          <a:solidFill>
            <a:srgbClr val="EAD3C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Système d’information sécurisé proposé par la HAS</a:t>
            </a:r>
          </a:p>
        </p:txBody>
      </p:sp>
      <p:sp>
        <p:nvSpPr>
          <p:cNvPr id="18" name="Rectangle 17">
            <a:extLst>
              <a:ext uri="{FF2B5EF4-FFF2-40B4-BE49-F238E27FC236}">
                <a16:creationId xmlns:a16="http://schemas.microsoft.com/office/drawing/2014/main" id="{46254601-9A1D-405F-838F-10BDDE47BA52}"/>
              </a:ext>
            </a:extLst>
          </p:cNvPr>
          <p:cNvSpPr/>
          <p:nvPr/>
        </p:nvSpPr>
        <p:spPr>
          <a:xfrm flipH="1">
            <a:off x="3154229" y="2534168"/>
            <a:ext cx="7387795" cy="506993"/>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Pour les organismes accrédités et les ESSMS </a:t>
            </a:r>
          </a:p>
        </p:txBody>
      </p:sp>
      <p:sp>
        <p:nvSpPr>
          <p:cNvPr id="19" name="Rectangle 18">
            <a:extLst>
              <a:ext uri="{FF2B5EF4-FFF2-40B4-BE49-F238E27FC236}">
                <a16:creationId xmlns:a16="http://schemas.microsoft.com/office/drawing/2014/main" id="{71D5D3D7-B5ED-47B9-85EB-27571200CBEB}"/>
              </a:ext>
            </a:extLst>
          </p:cNvPr>
          <p:cNvSpPr/>
          <p:nvPr/>
        </p:nvSpPr>
        <p:spPr>
          <a:xfrm flipH="1">
            <a:off x="3154227" y="3396427"/>
            <a:ext cx="7387794" cy="50699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Reprend l’ensemble des critères à évaluer</a:t>
            </a:r>
          </a:p>
        </p:txBody>
      </p:sp>
      <p:sp>
        <p:nvSpPr>
          <p:cNvPr id="20" name="Rectangle 19">
            <a:extLst>
              <a:ext uri="{FF2B5EF4-FFF2-40B4-BE49-F238E27FC236}">
                <a16:creationId xmlns:a16="http://schemas.microsoft.com/office/drawing/2014/main" id="{0A6DAB8C-D019-4CFA-BEE7-80F5AA5FBBF6}"/>
              </a:ext>
            </a:extLst>
          </p:cNvPr>
          <p:cNvSpPr/>
          <p:nvPr/>
        </p:nvSpPr>
        <p:spPr>
          <a:xfrm flipH="1">
            <a:off x="3154223" y="4303524"/>
            <a:ext cx="7387794" cy="481261"/>
          </a:xfrm>
          <a:prstGeom prst="rect">
            <a:avLst/>
          </a:prstGeom>
          <a:solidFill>
            <a:srgbClr val="EAD3C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Propose des grilles d’évaluation par type d’ESSMS (</a:t>
            </a:r>
            <a:r>
              <a:rPr lang="fr-FR" sz="2000" b="1" dirty="0" err="1">
                <a:solidFill>
                  <a:schemeClr val="tx1"/>
                </a:solidFill>
              </a:rPr>
              <a:t>n°FINESS</a:t>
            </a:r>
            <a:r>
              <a:rPr lang="fr-FR" sz="2000" b="1" dirty="0">
                <a:solidFill>
                  <a:schemeClr val="tx1"/>
                </a:solidFill>
              </a:rPr>
              <a:t>)</a:t>
            </a:r>
          </a:p>
        </p:txBody>
      </p:sp>
      <p:sp>
        <p:nvSpPr>
          <p:cNvPr id="21" name="Rectangle 20">
            <a:extLst>
              <a:ext uri="{FF2B5EF4-FFF2-40B4-BE49-F238E27FC236}">
                <a16:creationId xmlns:a16="http://schemas.microsoft.com/office/drawing/2014/main" id="{D4EB276C-91C6-409B-961A-50F77CA6B3AD}"/>
              </a:ext>
            </a:extLst>
          </p:cNvPr>
          <p:cNvSpPr/>
          <p:nvPr/>
        </p:nvSpPr>
        <p:spPr>
          <a:xfrm flipH="1">
            <a:off x="3154227" y="5042196"/>
            <a:ext cx="7387792" cy="444204"/>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Génère le rapport d’évaluation</a:t>
            </a:r>
          </a:p>
        </p:txBody>
      </p:sp>
      <p:sp>
        <p:nvSpPr>
          <p:cNvPr id="22" name="Rectangle 21">
            <a:extLst>
              <a:ext uri="{FF2B5EF4-FFF2-40B4-BE49-F238E27FC236}">
                <a16:creationId xmlns:a16="http://schemas.microsoft.com/office/drawing/2014/main" id="{0275834A-9614-4565-A37B-9DD42BFE20BB}"/>
              </a:ext>
            </a:extLst>
          </p:cNvPr>
          <p:cNvSpPr/>
          <p:nvPr/>
        </p:nvSpPr>
        <p:spPr>
          <a:xfrm flipH="1">
            <a:off x="2083823" y="5030049"/>
            <a:ext cx="411553" cy="456351"/>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93AE21DB-EFFC-40D8-AFFA-B029F75864F6}"/>
              </a:ext>
            </a:extLst>
          </p:cNvPr>
          <p:cNvSpPr/>
          <p:nvPr/>
        </p:nvSpPr>
        <p:spPr>
          <a:xfrm flipH="1">
            <a:off x="2084411" y="5786187"/>
            <a:ext cx="426460" cy="48126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a:extLst>
              <a:ext uri="{FF2B5EF4-FFF2-40B4-BE49-F238E27FC236}">
                <a16:creationId xmlns:a16="http://schemas.microsoft.com/office/drawing/2014/main" id="{1F46A431-E33D-4702-99E6-5F484D2DBEDB}"/>
              </a:ext>
            </a:extLst>
          </p:cNvPr>
          <p:cNvSpPr/>
          <p:nvPr/>
        </p:nvSpPr>
        <p:spPr>
          <a:xfrm flipH="1">
            <a:off x="3154227" y="5730578"/>
            <a:ext cx="7387792" cy="53687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Ouverture d’un compte avec </a:t>
            </a:r>
            <a:r>
              <a:rPr lang="fr-FR" sz="2000" b="1" dirty="0" err="1">
                <a:solidFill>
                  <a:schemeClr val="tx1"/>
                </a:solidFill>
              </a:rPr>
              <a:t>n°SIRET</a:t>
            </a:r>
            <a:endParaRPr lang="fr-FR" sz="2000" b="1" dirty="0">
              <a:solidFill>
                <a:schemeClr val="tx1"/>
              </a:solidFill>
            </a:endParaRPr>
          </a:p>
        </p:txBody>
      </p:sp>
    </p:spTree>
    <p:extLst>
      <p:ext uri="{BB962C8B-B14F-4D97-AF65-F5344CB8AC3E}">
        <p14:creationId xmlns:p14="http://schemas.microsoft.com/office/powerpoint/2010/main" val="1685064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00DD0F6-4A4C-430E-B4F1-FA07471B563D}"/>
              </a:ext>
            </a:extLst>
          </p:cNvPr>
          <p:cNvSpPr>
            <a:spLocks noGrp="1"/>
          </p:cNvSpPr>
          <p:nvPr>
            <p:ph idx="1"/>
          </p:nvPr>
        </p:nvSpPr>
        <p:spPr>
          <a:xfrm>
            <a:off x="0" y="0"/>
            <a:ext cx="12192000" cy="6858000"/>
          </a:xfrm>
          <a:solidFill>
            <a:srgbClr val="FCEEE4"/>
          </a:solidFill>
        </p:spPr>
        <p:txBody>
          <a:bodyPr/>
          <a:lstStyle/>
          <a:p>
            <a:pPr marL="0" indent="0">
              <a:buNone/>
            </a:pPr>
            <a:endParaRPr lang="fr-FR" dirty="0"/>
          </a:p>
        </p:txBody>
      </p:sp>
      <p:sp>
        <p:nvSpPr>
          <p:cNvPr id="4" name="Rectangle 3">
            <a:extLst>
              <a:ext uri="{FF2B5EF4-FFF2-40B4-BE49-F238E27FC236}">
                <a16:creationId xmlns:a16="http://schemas.microsoft.com/office/drawing/2014/main" id="{CAD55999-5D28-4FF1-988D-022657A9711D}"/>
              </a:ext>
            </a:extLst>
          </p:cNvPr>
          <p:cNvSpPr/>
          <p:nvPr/>
        </p:nvSpPr>
        <p:spPr>
          <a:xfrm>
            <a:off x="9498610" y="30442"/>
            <a:ext cx="2693390" cy="417234"/>
          </a:xfrm>
          <a:prstGeom prst="rect">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TRANSMISION/PUBLICATION</a:t>
            </a:r>
          </a:p>
        </p:txBody>
      </p:sp>
      <p:sp>
        <p:nvSpPr>
          <p:cNvPr id="18" name="Rectangle 17">
            <a:extLst>
              <a:ext uri="{FF2B5EF4-FFF2-40B4-BE49-F238E27FC236}">
                <a16:creationId xmlns:a16="http://schemas.microsoft.com/office/drawing/2014/main" id="{EB46DF4D-7CE0-4F8F-BA14-E55D87326B48}"/>
              </a:ext>
            </a:extLst>
          </p:cNvPr>
          <p:cNvSpPr/>
          <p:nvPr/>
        </p:nvSpPr>
        <p:spPr>
          <a:xfrm>
            <a:off x="1741714" y="840018"/>
            <a:ext cx="9252855" cy="139766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solidFill>
                  <a:schemeClr val="tx1"/>
                </a:solidFill>
              </a:rPr>
              <a:t>                   Six parties : </a:t>
            </a:r>
            <a:r>
              <a:rPr lang="fr-FR" b="1" dirty="0">
                <a:solidFill>
                  <a:schemeClr val="tx1"/>
                </a:solidFill>
              </a:rPr>
              <a:t>1</a:t>
            </a:r>
            <a:r>
              <a:rPr lang="fr-FR" dirty="0">
                <a:solidFill>
                  <a:schemeClr val="tx1"/>
                </a:solidFill>
              </a:rPr>
              <a:t>. Présentation ESSMS; </a:t>
            </a:r>
            <a:r>
              <a:rPr lang="fr-FR" b="1" dirty="0">
                <a:solidFill>
                  <a:schemeClr val="tx1"/>
                </a:solidFill>
              </a:rPr>
              <a:t>2</a:t>
            </a:r>
            <a:r>
              <a:rPr lang="fr-FR" dirty="0">
                <a:solidFill>
                  <a:schemeClr val="tx1"/>
                </a:solidFill>
              </a:rPr>
              <a:t>. Cotation des éléments; </a:t>
            </a:r>
            <a:r>
              <a:rPr lang="fr-FR" b="1" dirty="0">
                <a:solidFill>
                  <a:schemeClr val="tx1"/>
                </a:solidFill>
              </a:rPr>
              <a:t>3</a:t>
            </a:r>
            <a:r>
              <a:rPr lang="fr-FR" dirty="0">
                <a:solidFill>
                  <a:schemeClr val="tx1"/>
                </a:solidFill>
              </a:rPr>
              <a:t>. Critères impératifs;  synthèse                         </a:t>
            </a:r>
            <a:r>
              <a:rPr lang="fr-FR" b="1" dirty="0">
                <a:solidFill>
                  <a:schemeClr val="tx1"/>
                </a:solidFill>
              </a:rPr>
              <a:t>4</a:t>
            </a:r>
            <a:r>
              <a:rPr lang="fr-FR" dirty="0">
                <a:solidFill>
                  <a:schemeClr val="tx1"/>
                </a:solidFill>
              </a:rPr>
              <a:t>. synthèse par chapitre des thématiques; </a:t>
            </a:r>
            <a:r>
              <a:rPr lang="fr-FR" b="1" dirty="0">
                <a:solidFill>
                  <a:schemeClr val="tx1"/>
                </a:solidFill>
              </a:rPr>
              <a:t>5. </a:t>
            </a:r>
            <a:r>
              <a:rPr lang="fr-FR" dirty="0">
                <a:solidFill>
                  <a:schemeClr val="tx1"/>
                </a:solidFill>
              </a:rPr>
              <a:t>Niveau global atteint par</a:t>
            </a:r>
          </a:p>
          <a:p>
            <a:pPr algn="just"/>
            <a:r>
              <a:rPr lang="fr-FR" dirty="0">
                <a:solidFill>
                  <a:schemeClr val="tx1"/>
                </a:solidFill>
              </a:rPr>
              <a:t>                                           ESSMS; </a:t>
            </a:r>
            <a:r>
              <a:rPr lang="fr-FR" b="1" dirty="0">
                <a:solidFill>
                  <a:schemeClr val="tx1"/>
                </a:solidFill>
              </a:rPr>
              <a:t>6. </a:t>
            </a:r>
            <a:r>
              <a:rPr lang="fr-FR" dirty="0">
                <a:solidFill>
                  <a:schemeClr val="tx1"/>
                </a:solidFill>
              </a:rPr>
              <a:t>Observations émises par ESSMS</a:t>
            </a:r>
          </a:p>
        </p:txBody>
      </p:sp>
      <p:sp>
        <p:nvSpPr>
          <p:cNvPr id="19" name="Ellipse 18">
            <a:extLst>
              <a:ext uri="{FF2B5EF4-FFF2-40B4-BE49-F238E27FC236}">
                <a16:creationId xmlns:a16="http://schemas.microsoft.com/office/drawing/2014/main" id="{EE3C117B-66F0-44F3-930F-4A9C39360FCA}"/>
              </a:ext>
            </a:extLst>
          </p:cNvPr>
          <p:cNvSpPr/>
          <p:nvPr/>
        </p:nvSpPr>
        <p:spPr>
          <a:xfrm>
            <a:off x="489856" y="840018"/>
            <a:ext cx="2209800" cy="139766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Rapport                         </a:t>
            </a:r>
          </a:p>
        </p:txBody>
      </p:sp>
      <p:sp>
        <p:nvSpPr>
          <p:cNvPr id="20" name="Rectangle 19">
            <a:extLst>
              <a:ext uri="{FF2B5EF4-FFF2-40B4-BE49-F238E27FC236}">
                <a16:creationId xmlns:a16="http://schemas.microsoft.com/office/drawing/2014/main" id="{29CF6EC1-A103-4068-9863-51FCB7B36398}"/>
              </a:ext>
            </a:extLst>
          </p:cNvPr>
          <p:cNvSpPr/>
          <p:nvPr/>
        </p:nvSpPr>
        <p:spPr>
          <a:xfrm>
            <a:off x="1611083" y="2478350"/>
            <a:ext cx="9383486" cy="1320339"/>
          </a:xfrm>
          <a:prstGeom prst="rect">
            <a:avLst/>
          </a:prstGeom>
          <a:solidFill>
            <a:srgbClr val="EAD3C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solidFill>
                  <a:schemeClr val="tx1"/>
                </a:solidFill>
              </a:rPr>
              <a:t>                   - Transmission du rapport à l’ESSMS via SYNAE au plus tard un  mois après la visite  </a:t>
            </a:r>
          </a:p>
          <a:p>
            <a:pPr algn="just"/>
            <a:r>
              <a:rPr lang="fr-FR" dirty="0">
                <a:solidFill>
                  <a:schemeClr val="tx1"/>
                </a:solidFill>
              </a:rPr>
              <a:t>                     sur site               </a:t>
            </a:r>
          </a:p>
          <a:p>
            <a:pPr algn="just"/>
            <a:r>
              <a:rPr lang="fr-FR" dirty="0">
                <a:solidFill>
                  <a:schemeClr val="tx1"/>
                </a:solidFill>
              </a:rPr>
              <a:t>                   - Observations éventuelles à faire remonter dans un délai d’un mois. A réception clôture</a:t>
            </a:r>
          </a:p>
          <a:p>
            <a:pPr algn="just"/>
            <a:r>
              <a:rPr lang="fr-FR" dirty="0">
                <a:solidFill>
                  <a:schemeClr val="tx1"/>
                </a:solidFill>
              </a:rPr>
              <a:t>                     de l’évaluation et rapport définitif, pour envoi à échéance arrêtée</a:t>
            </a:r>
          </a:p>
        </p:txBody>
      </p:sp>
      <p:sp>
        <p:nvSpPr>
          <p:cNvPr id="21" name="Rectangle 20">
            <a:extLst>
              <a:ext uri="{FF2B5EF4-FFF2-40B4-BE49-F238E27FC236}">
                <a16:creationId xmlns:a16="http://schemas.microsoft.com/office/drawing/2014/main" id="{6D41AA1F-F7C6-4548-9D04-6E527D90E8DC}"/>
              </a:ext>
            </a:extLst>
          </p:cNvPr>
          <p:cNvSpPr/>
          <p:nvPr/>
        </p:nvSpPr>
        <p:spPr>
          <a:xfrm>
            <a:off x="1611083" y="4069796"/>
            <a:ext cx="9383486" cy="1203846"/>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t>                     </a:t>
            </a:r>
            <a:r>
              <a:rPr lang="fr-FR" dirty="0">
                <a:solidFill>
                  <a:schemeClr val="tx1"/>
                </a:solidFill>
              </a:rPr>
              <a:t>- A l’autorité ayant délivré l’autorisation</a:t>
            </a:r>
          </a:p>
          <a:p>
            <a:pPr algn="just"/>
            <a:r>
              <a:rPr lang="fr-FR" dirty="0">
                <a:solidFill>
                  <a:schemeClr val="tx1"/>
                </a:solidFill>
              </a:rPr>
              <a:t>                     - A la HAS via SYNAE</a:t>
            </a:r>
          </a:p>
          <a:p>
            <a:pPr algn="just"/>
            <a:r>
              <a:rPr lang="fr-FR" dirty="0">
                <a:solidFill>
                  <a:schemeClr val="tx1"/>
                </a:solidFill>
              </a:rPr>
              <a:t>                     - Aux directions territoriales (DG  pour SAH)                   Aux directions interrégionales</a:t>
            </a:r>
          </a:p>
        </p:txBody>
      </p:sp>
      <p:sp>
        <p:nvSpPr>
          <p:cNvPr id="22" name="Ellipse 21">
            <a:extLst>
              <a:ext uri="{FF2B5EF4-FFF2-40B4-BE49-F238E27FC236}">
                <a16:creationId xmlns:a16="http://schemas.microsoft.com/office/drawing/2014/main" id="{E42724DD-9EB6-4679-8468-146A0DED1399}"/>
              </a:ext>
            </a:extLst>
          </p:cNvPr>
          <p:cNvSpPr/>
          <p:nvPr/>
        </p:nvSpPr>
        <p:spPr>
          <a:xfrm>
            <a:off x="506184" y="2478351"/>
            <a:ext cx="2177143" cy="1320339"/>
          </a:xfrm>
          <a:prstGeom prst="ellipse">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Procédure contradictoire  </a:t>
            </a:r>
          </a:p>
        </p:txBody>
      </p:sp>
      <p:sp>
        <p:nvSpPr>
          <p:cNvPr id="23" name="Ellipse 22">
            <a:extLst>
              <a:ext uri="{FF2B5EF4-FFF2-40B4-BE49-F238E27FC236}">
                <a16:creationId xmlns:a16="http://schemas.microsoft.com/office/drawing/2014/main" id="{01231A2B-5380-44EE-AE3B-B3B0D2574F26}"/>
              </a:ext>
            </a:extLst>
          </p:cNvPr>
          <p:cNvSpPr/>
          <p:nvPr/>
        </p:nvSpPr>
        <p:spPr>
          <a:xfrm>
            <a:off x="506186" y="4069795"/>
            <a:ext cx="2177141" cy="1203846"/>
          </a:xfrm>
          <a:prstGeom prst="ellipse">
            <a:avLst/>
          </a:prstGeom>
          <a:solidFill>
            <a:srgbClr val="A5A5A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Transmission</a:t>
            </a:r>
          </a:p>
        </p:txBody>
      </p:sp>
      <p:sp>
        <p:nvSpPr>
          <p:cNvPr id="24" name="Flèche : droite 23">
            <a:extLst>
              <a:ext uri="{FF2B5EF4-FFF2-40B4-BE49-F238E27FC236}">
                <a16:creationId xmlns:a16="http://schemas.microsoft.com/office/drawing/2014/main" id="{7C9FB952-1F94-4409-9CC8-FDBD51507B90}"/>
              </a:ext>
            </a:extLst>
          </p:cNvPr>
          <p:cNvSpPr/>
          <p:nvPr/>
        </p:nvSpPr>
        <p:spPr>
          <a:xfrm>
            <a:off x="7149192" y="4903529"/>
            <a:ext cx="576943" cy="174171"/>
          </a:xfrm>
          <a:prstGeom prst="rightArrow">
            <a:avLst/>
          </a:prstGeom>
          <a:solidFill>
            <a:srgbClr val="7F7F7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C605FDE9-9F8E-4225-8FF8-8D836811FB26}"/>
              </a:ext>
            </a:extLst>
          </p:cNvPr>
          <p:cNvSpPr/>
          <p:nvPr/>
        </p:nvSpPr>
        <p:spPr>
          <a:xfrm>
            <a:off x="2068287" y="5503250"/>
            <a:ext cx="8926282" cy="1029463"/>
          </a:xfrm>
          <a:prstGeom prst="rect">
            <a:avLst/>
          </a:prstGeom>
          <a:solidFill>
            <a:srgbClr val="EAD3C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t>                </a:t>
            </a:r>
            <a:r>
              <a:rPr lang="fr-FR" dirty="0">
                <a:solidFill>
                  <a:schemeClr val="tx1"/>
                </a:solidFill>
              </a:rPr>
              <a:t>Diffusion publique prévue par l ’article L.312-8 du CASF </a:t>
            </a:r>
          </a:p>
          <a:p>
            <a:pPr algn="just"/>
            <a:r>
              <a:rPr lang="fr-FR" dirty="0">
                <a:solidFill>
                  <a:schemeClr val="tx1"/>
                </a:solidFill>
              </a:rPr>
              <a:t>                Décret déterminant les modalités de la publication à venir</a:t>
            </a:r>
          </a:p>
        </p:txBody>
      </p:sp>
      <p:sp>
        <p:nvSpPr>
          <p:cNvPr id="26" name="Ellipse 25">
            <a:extLst>
              <a:ext uri="{FF2B5EF4-FFF2-40B4-BE49-F238E27FC236}">
                <a16:creationId xmlns:a16="http://schemas.microsoft.com/office/drawing/2014/main" id="{585814FD-6D8C-4AC0-AF54-9ADD21A93DFC}"/>
              </a:ext>
            </a:extLst>
          </p:cNvPr>
          <p:cNvSpPr/>
          <p:nvPr/>
        </p:nvSpPr>
        <p:spPr>
          <a:xfrm>
            <a:off x="522515" y="5463897"/>
            <a:ext cx="2177141" cy="1203846"/>
          </a:xfrm>
          <a:prstGeom prst="ellipse">
            <a:avLst/>
          </a:prstGeom>
          <a:solidFill>
            <a:srgbClr val="C37F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Publication</a:t>
            </a:r>
          </a:p>
        </p:txBody>
      </p:sp>
    </p:spTree>
    <p:extLst>
      <p:ext uri="{BB962C8B-B14F-4D97-AF65-F5344CB8AC3E}">
        <p14:creationId xmlns:p14="http://schemas.microsoft.com/office/powerpoint/2010/main" val="819079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600D9-D876-4532-8B51-047EF44F9DF4}"/>
              </a:ext>
            </a:extLst>
          </p:cNvPr>
          <p:cNvSpPr>
            <a:spLocks noGrp="1"/>
          </p:cNvSpPr>
          <p:nvPr>
            <p:ph type="ctrTitle"/>
          </p:nvPr>
        </p:nvSpPr>
        <p:spPr>
          <a:xfrm>
            <a:off x="1683900" y="2028497"/>
            <a:ext cx="8361229" cy="2196661"/>
          </a:xfrm>
        </p:spPr>
        <p:txBody>
          <a:bodyPr>
            <a:normAutofit/>
          </a:bodyPr>
          <a:lstStyle/>
          <a:p>
            <a:r>
              <a:rPr lang="fr-FR" sz="4800" b="1" dirty="0">
                <a:solidFill>
                  <a:srgbClr val="836145"/>
                </a:solidFill>
                <a:effectLst>
                  <a:reflection blurRad="6350" stA="55000" endA="300" endPos="45500" dir="5400000" sy="-100000" algn="bl" rotWithShape="0"/>
                </a:effectLst>
              </a:rPr>
              <a:t>UNE DEMARCHE </a:t>
            </a:r>
            <a:r>
              <a:rPr lang="fr-FR" sz="4800" b="1" dirty="0" err="1">
                <a:solidFill>
                  <a:srgbClr val="836145"/>
                </a:solidFill>
                <a:effectLst>
                  <a:reflection blurRad="6350" stA="55000" endA="300" endPos="45500" dir="5400000" sy="-100000" algn="bl" rotWithShape="0"/>
                </a:effectLst>
              </a:rPr>
              <a:t>d’amElioration</a:t>
            </a:r>
            <a:r>
              <a:rPr lang="fr-FR" sz="4800" b="1" dirty="0">
                <a:solidFill>
                  <a:srgbClr val="836145"/>
                </a:solidFill>
                <a:effectLst>
                  <a:reflection blurRad="6350" stA="55000" endA="300" endPos="45500" dir="5400000" sy="-100000" algn="bl" rotWithShape="0"/>
                </a:effectLst>
              </a:rPr>
              <a:t> continue de la </a:t>
            </a:r>
            <a:r>
              <a:rPr lang="fr-FR" sz="4800" b="1" dirty="0" err="1">
                <a:solidFill>
                  <a:srgbClr val="836145"/>
                </a:solidFill>
                <a:effectLst>
                  <a:reflection blurRad="6350" stA="55000" endA="300" endPos="45500" dir="5400000" sy="-100000" algn="bl" rotWithShape="0"/>
                </a:effectLst>
              </a:rPr>
              <a:t>qualitE</a:t>
            </a:r>
            <a:r>
              <a:rPr lang="fr-FR" sz="4800" b="1" dirty="0">
                <a:solidFill>
                  <a:srgbClr val="836145"/>
                </a:solidFill>
                <a:effectLst>
                  <a:reflection blurRad="6350" stA="55000" endA="300" endPos="45500" dir="5400000" sy="-100000" algn="bl" rotWithShape="0"/>
                </a:effectLst>
              </a:rPr>
              <a:t> </a:t>
            </a:r>
          </a:p>
        </p:txBody>
      </p:sp>
    </p:spTree>
    <p:extLst>
      <p:ext uri="{BB962C8B-B14F-4D97-AF65-F5344CB8AC3E}">
        <p14:creationId xmlns:p14="http://schemas.microsoft.com/office/powerpoint/2010/main" val="202360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F341673-49A2-41BD-9DEF-262A7C3ED0CD}"/>
              </a:ext>
            </a:extLst>
          </p:cNvPr>
          <p:cNvSpPr>
            <a:spLocks noGrp="1"/>
          </p:cNvSpPr>
          <p:nvPr>
            <p:ph idx="1"/>
          </p:nvPr>
        </p:nvSpPr>
        <p:spPr>
          <a:xfrm>
            <a:off x="0" y="0"/>
            <a:ext cx="12192000" cy="6858000"/>
          </a:xfrm>
          <a:solidFill>
            <a:schemeClr val="accent2">
              <a:lumMod val="20000"/>
              <a:lumOff val="80000"/>
            </a:schemeClr>
          </a:solidFill>
        </p:spPr>
        <p:txBody>
          <a:bodyPr/>
          <a:lstStyle/>
          <a:p>
            <a:pPr marL="0" indent="0">
              <a:buNone/>
            </a:pPr>
            <a:endParaRPr lang="fr-FR" dirty="0"/>
          </a:p>
        </p:txBody>
      </p:sp>
      <p:sp>
        <p:nvSpPr>
          <p:cNvPr id="4" name="Flèche : droite 3">
            <a:extLst>
              <a:ext uri="{FF2B5EF4-FFF2-40B4-BE49-F238E27FC236}">
                <a16:creationId xmlns:a16="http://schemas.microsoft.com/office/drawing/2014/main" id="{D37551FF-EE81-44B9-A105-693869835D0E}"/>
              </a:ext>
            </a:extLst>
          </p:cNvPr>
          <p:cNvSpPr/>
          <p:nvPr/>
        </p:nvSpPr>
        <p:spPr>
          <a:xfrm>
            <a:off x="905348" y="860079"/>
            <a:ext cx="11191594" cy="5124262"/>
          </a:xfrm>
          <a:prstGeom prst="rightArrow">
            <a:avLst>
              <a:gd name="adj1" fmla="val 50000"/>
              <a:gd name="adj2" fmla="val 68711"/>
            </a:avLst>
          </a:prstGeom>
          <a:solidFill>
            <a:srgbClr val="E5C7C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 coins arrondis 4">
            <a:extLst>
              <a:ext uri="{FF2B5EF4-FFF2-40B4-BE49-F238E27FC236}">
                <a16:creationId xmlns:a16="http://schemas.microsoft.com/office/drawing/2014/main" id="{E3CA4DE8-5746-4356-B89B-46143C91FCC6}"/>
              </a:ext>
            </a:extLst>
          </p:cNvPr>
          <p:cNvSpPr/>
          <p:nvPr/>
        </p:nvSpPr>
        <p:spPr>
          <a:xfrm>
            <a:off x="432633" y="2444435"/>
            <a:ext cx="2921260" cy="207324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l"/>
            <a:r>
              <a:rPr lang="fr-FR" sz="1600" b="1" dirty="0"/>
              <a:t>Présentation :</a:t>
            </a:r>
          </a:p>
          <a:p>
            <a:pPr lvl="0" algn="l"/>
            <a:r>
              <a:rPr lang="fr-FR" sz="1600" b="1" dirty="0"/>
              <a:t>- Du dispositif rénové</a:t>
            </a:r>
          </a:p>
          <a:p>
            <a:pPr lvl="0" algn="l"/>
            <a:r>
              <a:rPr lang="fr-FR" sz="1600" b="1" dirty="0"/>
              <a:t>- Du référentiel d’évaluation</a:t>
            </a:r>
          </a:p>
          <a:p>
            <a:pPr lvl="0" algn="l"/>
            <a:r>
              <a:rPr lang="fr-FR" sz="1600" b="1" dirty="0"/>
              <a:t>- De la méthodologie</a:t>
            </a:r>
          </a:p>
          <a:p>
            <a:pPr lvl="0" algn="l"/>
            <a:r>
              <a:rPr lang="fr-FR" sz="1600" b="1" dirty="0"/>
              <a:t>       Facilite l’engagement de tous les professionnels</a:t>
            </a:r>
          </a:p>
        </p:txBody>
      </p:sp>
      <p:sp>
        <p:nvSpPr>
          <p:cNvPr id="6" name="Rectangle : coins arrondis 5">
            <a:extLst>
              <a:ext uri="{FF2B5EF4-FFF2-40B4-BE49-F238E27FC236}">
                <a16:creationId xmlns:a16="http://schemas.microsoft.com/office/drawing/2014/main" id="{E9ECF9A8-67F1-43CA-9771-8E1823D6AB1E}"/>
              </a:ext>
            </a:extLst>
          </p:cNvPr>
          <p:cNvSpPr/>
          <p:nvPr/>
        </p:nvSpPr>
        <p:spPr>
          <a:xfrm>
            <a:off x="4451567" y="1027569"/>
            <a:ext cx="3626441" cy="2232930"/>
          </a:xfrm>
          <a:prstGeom prst="roundRect">
            <a:avLst/>
          </a:prstGeom>
          <a:solidFill>
            <a:srgbClr val="D29E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a:r>
              <a:rPr lang="fr-FR" sz="1600" b="1" dirty="0"/>
              <a:t>Diagnostic : </a:t>
            </a:r>
          </a:p>
          <a:p>
            <a:pPr lvl="0" algn="l"/>
            <a:r>
              <a:rPr lang="fr-FR" sz="1600" b="1" dirty="0"/>
              <a:t>- Des documents institutionnels</a:t>
            </a:r>
          </a:p>
          <a:p>
            <a:pPr lvl="0" algn="l"/>
            <a:r>
              <a:rPr lang="fr-FR" sz="1600" b="1" dirty="0"/>
              <a:t>- Des outils</a:t>
            </a:r>
          </a:p>
          <a:p>
            <a:pPr lvl="0" algn="l"/>
            <a:r>
              <a:rPr lang="fr-FR" sz="1600" b="1" dirty="0"/>
              <a:t>- Des affichages obligatoires</a:t>
            </a:r>
          </a:p>
          <a:p>
            <a:pPr lvl="0" algn="l"/>
            <a:r>
              <a:rPr lang="fr-FR" sz="1600" b="1" dirty="0"/>
              <a:t>- Des instances</a:t>
            </a:r>
          </a:p>
          <a:p>
            <a:pPr lvl="0" algn="l"/>
            <a:r>
              <a:rPr lang="fr-FR" sz="1600" b="1" dirty="0"/>
              <a:t>          Mise en valeur de  l’existant</a:t>
            </a:r>
          </a:p>
        </p:txBody>
      </p:sp>
      <p:sp>
        <p:nvSpPr>
          <p:cNvPr id="7" name="Rectangle : coins arrondis 6">
            <a:extLst>
              <a:ext uri="{FF2B5EF4-FFF2-40B4-BE49-F238E27FC236}">
                <a16:creationId xmlns:a16="http://schemas.microsoft.com/office/drawing/2014/main" id="{32FBDF02-9DD7-4DB1-955F-B733333D0EFE}"/>
              </a:ext>
            </a:extLst>
          </p:cNvPr>
          <p:cNvSpPr/>
          <p:nvPr/>
        </p:nvSpPr>
        <p:spPr>
          <a:xfrm>
            <a:off x="4451567" y="3611081"/>
            <a:ext cx="3626441" cy="2540750"/>
          </a:xfrm>
          <a:prstGeom prst="roundRect">
            <a:avLst/>
          </a:prstGeom>
          <a:solidFill>
            <a:srgbClr val="D29E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600" b="1" dirty="0"/>
          </a:p>
          <a:p>
            <a:endParaRPr lang="fr-FR" sz="1600" b="1" dirty="0"/>
          </a:p>
          <a:p>
            <a:r>
              <a:rPr lang="fr-FR" sz="1600" b="1" dirty="0"/>
              <a:t>Auto-évaluation :</a:t>
            </a:r>
            <a:endPar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R="0" lvl="0" defTabSz="457200" rtl="0" eaLnBrk="1" fontAlgn="auto" latinLnBrk="0" hangingPunct="1">
              <a:lnSpc>
                <a:spcPct val="100000"/>
              </a:lnSpc>
              <a:spcBef>
                <a:spcPts val="0"/>
              </a:spcBef>
              <a:spcAft>
                <a:spcPts val="0"/>
              </a:spcAft>
              <a:buClrTx/>
              <a:buSzTx/>
              <a:tabLst/>
              <a:defRPr/>
            </a:pPr>
            <a:r>
              <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rPr>
              <a:t>- </a:t>
            </a:r>
            <a:r>
              <a:rPr lang="fr-FR" sz="1600" b="1" dirty="0">
                <a:solidFill>
                  <a:prstClr val="white"/>
                </a:solidFill>
                <a:latin typeface="Calibri" panose="020F0502020204030204"/>
              </a:rPr>
              <a:t>U</a:t>
            </a:r>
            <a:r>
              <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rPr>
              <a:t>ne méthodologie à définir</a:t>
            </a:r>
          </a:p>
          <a:p>
            <a:pPr marR="0" lvl="0" defTabSz="457200" rtl="0" eaLnBrk="1" fontAlgn="auto" latinLnBrk="0" hangingPunct="1">
              <a:lnSpc>
                <a:spcPct val="100000"/>
              </a:lnSpc>
              <a:spcBef>
                <a:spcPts val="0"/>
              </a:spcBef>
              <a:spcAft>
                <a:spcPts val="0"/>
              </a:spcAft>
              <a:buClrTx/>
              <a:buSzTx/>
              <a:tabLst/>
              <a:defRPr/>
            </a:pPr>
            <a:r>
              <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rPr>
              <a:t>- Des outils à disposition </a:t>
            </a:r>
            <a:r>
              <a:rPr lang="fr-FR" sz="1600" b="1" dirty="0">
                <a:solidFill>
                  <a:prstClr val="white"/>
                </a:solidFill>
                <a:latin typeface="Calibri" panose="020F0502020204030204"/>
              </a:rPr>
              <a:t>: </a:t>
            </a:r>
            <a:r>
              <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rPr>
              <a:t>SYNAE,   tableau Excel</a:t>
            </a:r>
          </a:p>
          <a:p>
            <a:pPr marR="0" lvl="0" defTabSz="457200" rtl="0" eaLnBrk="1" fontAlgn="auto" latinLnBrk="0" hangingPunct="1">
              <a:lnSpc>
                <a:spcPct val="100000"/>
              </a:lnSpc>
              <a:spcBef>
                <a:spcPts val="0"/>
              </a:spcBef>
              <a:spcAft>
                <a:spcPts val="0"/>
              </a:spcAft>
              <a:buClrTx/>
              <a:buSzTx/>
              <a:tabLst/>
              <a:defRPr/>
            </a:pPr>
            <a:r>
              <a:rPr lang="fr-FR" sz="1600" b="1" dirty="0">
                <a:solidFill>
                  <a:prstClr val="white"/>
                </a:solidFill>
                <a:latin typeface="Calibri" panose="020F0502020204030204"/>
              </a:rPr>
              <a:t>- Plan d’actions</a:t>
            </a:r>
            <a:endPar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rPr>
              <a:t>        Démarche volontaire encouragée par la HAS</a:t>
            </a:r>
          </a:p>
          <a:p>
            <a:pPr marL="0" marR="0" lvl="0" indent="0" defTabSz="4572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rPr>
              <a:t>        Appropriation des exigences attendues</a:t>
            </a:r>
            <a:endPar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indent="-285750">
              <a:buFontTx/>
              <a:buChar char="-"/>
            </a:pPr>
            <a:endPar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endParaRPr lang="fr-FR" b="1" dirty="0"/>
          </a:p>
        </p:txBody>
      </p:sp>
      <p:sp>
        <p:nvSpPr>
          <p:cNvPr id="8" name="Rectangle : coins arrondis 7">
            <a:extLst>
              <a:ext uri="{FF2B5EF4-FFF2-40B4-BE49-F238E27FC236}">
                <a16:creationId xmlns:a16="http://schemas.microsoft.com/office/drawing/2014/main" id="{7078F765-3489-4AB6-8F74-9EB23F8D678D}"/>
              </a:ext>
            </a:extLst>
          </p:cNvPr>
          <p:cNvSpPr/>
          <p:nvPr/>
        </p:nvSpPr>
        <p:spPr>
          <a:xfrm>
            <a:off x="8962931" y="2340321"/>
            <a:ext cx="2480647" cy="217735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fr-FR" sz="1600" b="1" dirty="0"/>
              <a:t>Plan d’actions d’amélioration de la qualité en privilégiant les actions sur un ou des critères de niveau « impératifs »</a:t>
            </a:r>
          </a:p>
        </p:txBody>
      </p:sp>
      <p:sp>
        <p:nvSpPr>
          <p:cNvPr id="9" name="Flèche : droite 8">
            <a:extLst>
              <a:ext uri="{FF2B5EF4-FFF2-40B4-BE49-F238E27FC236}">
                <a16:creationId xmlns:a16="http://schemas.microsoft.com/office/drawing/2014/main" id="{1E10ACDB-409A-4B22-A7FA-BEB017044673}"/>
              </a:ext>
            </a:extLst>
          </p:cNvPr>
          <p:cNvSpPr/>
          <p:nvPr/>
        </p:nvSpPr>
        <p:spPr>
          <a:xfrm>
            <a:off x="4573659" y="2737422"/>
            <a:ext cx="272143" cy="11769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 droite 9">
            <a:extLst>
              <a:ext uri="{FF2B5EF4-FFF2-40B4-BE49-F238E27FC236}">
                <a16:creationId xmlns:a16="http://schemas.microsoft.com/office/drawing/2014/main" id="{B414D434-2656-4071-9988-0A9E380ED5E6}"/>
              </a:ext>
            </a:extLst>
          </p:cNvPr>
          <p:cNvSpPr/>
          <p:nvPr/>
        </p:nvSpPr>
        <p:spPr>
          <a:xfrm>
            <a:off x="612350" y="3806785"/>
            <a:ext cx="272143" cy="11336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617263AE-FF58-40DC-9581-537379FBC2FE}"/>
              </a:ext>
            </a:extLst>
          </p:cNvPr>
          <p:cNvSpPr/>
          <p:nvPr/>
        </p:nvSpPr>
        <p:spPr>
          <a:xfrm>
            <a:off x="8759224" y="0"/>
            <a:ext cx="3432776" cy="344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400" b="1" dirty="0"/>
              <a:t>L’ENGAGEMENT DANS LA DEMARCHE</a:t>
            </a:r>
          </a:p>
        </p:txBody>
      </p:sp>
      <p:sp>
        <p:nvSpPr>
          <p:cNvPr id="12" name="Flèche : droite 11">
            <a:extLst>
              <a:ext uri="{FF2B5EF4-FFF2-40B4-BE49-F238E27FC236}">
                <a16:creationId xmlns:a16="http://schemas.microsoft.com/office/drawing/2014/main" id="{56F50268-7FBA-4814-9647-D5D5335EA234}"/>
              </a:ext>
            </a:extLst>
          </p:cNvPr>
          <p:cNvSpPr/>
          <p:nvPr/>
        </p:nvSpPr>
        <p:spPr>
          <a:xfrm>
            <a:off x="4573657" y="4911504"/>
            <a:ext cx="272143" cy="11769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 droite 12">
            <a:extLst>
              <a:ext uri="{FF2B5EF4-FFF2-40B4-BE49-F238E27FC236}">
                <a16:creationId xmlns:a16="http://schemas.microsoft.com/office/drawing/2014/main" id="{38D796AE-27F1-4A2D-819B-7257CF847470}"/>
              </a:ext>
            </a:extLst>
          </p:cNvPr>
          <p:cNvSpPr/>
          <p:nvPr/>
        </p:nvSpPr>
        <p:spPr>
          <a:xfrm>
            <a:off x="4573657" y="5427551"/>
            <a:ext cx="272143" cy="11769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30870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43590D-1A9E-4535-866D-B13C48A75F7D}"/>
              </a:ext>
            </a:extLst>
          </p:cNvPr>
          <p:cNvSpPr/>
          <p:nvPr/>
        </p:nvSpPr>
        <p:spPr>
          <a:xfrm>
            <a:off x="9561250" y="2100"/>
            <a:ext cx="2630750" cy="329850"/>
          </a:xfrm>
          <a:prstGeom prst="rect">
            <a:avLst/>
          </a:prstGeom>
          <a:solidFill>
            <a:srgbClr val="A5A5A5"/>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400" b="1" dirty="0"/>
              <a:t>LA DEMARCHE</a:t>
            </a:r>
          </a:p>
        </p:txBody>
      </p:sp>
      <p:sp>
        <p:nvSpPr>
          <p:cNvPr id="5" name="Ellipse 4">
            <a:extLst>
              <a:ext uri="{FF2B5EF4-FFF2-40B4-BE49-F238E27FC236}">
                <a16:creationId xmlns:a16="http://schemas.microsoft.com/office/drawing/2014/main" id="{8408FB12-8580-427E-A91D-27E75DDCF853}"/>
              </a:ext>
            </a:extLst>
          </p:cNvPr>
          <p:cNvSpPr/>
          <p:nvPr/>
        </p:nvSpPr>
        <p:spPr>
          <a:xfrm>
            <a:off x="7931195" y="2488525"/>
            <a:ext cx="2036671" cy="151005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a:t>Outils de</a:t>
            </a:r>
          </a:p>
          <a:p>
            <a:pPr algn="ctr"/>
            <a:r>
              <a:rPr lang="fr-FR" b="1" dirty="0"/>
              <a:t>gouvernance</a:t>
            </a:r>
          </a:p>
        </p:txBody>
      </p:sp>
      <p:sp>
        <p:nvSpPr>
          <p:cNvPr id="6" name="Ellipse 5">
            <a:extLst>
              <a:ext uri="{FF2B5EF4-FFF2-40B4-BE49-F238E27FC236}">
                <a16:creationId xmlns:a16="http://schemas.microsoft.com/office/drawing/2014/main" id="{91849297-817B-401A-A5B2-2C46C0899355}"/>
              </a:ext>
            </a:extLst>
          </p:cNvPr>
          <p:cNvSpPr/>
          <p:nvPr/>
        </p:nvSpPr>
        <p:spPr>
          <a:xfrm>
            <a:off x="2376915" y="2671281"/>
            <a:ext cx="1482081" cy="1397511"/>
          </a:xfrm>
          <a:prstGeom prst="ellipse">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Droits des usagers</a:t>
            </a:r>
          </a:p>
        </p:txBody>
      </p:sp>
      <p:sp>
        <p:nvSpPr>
          <p:cNvPr id="7" name="Ellipse 6">
            <a:extLst>
              <a:ext uri="{FF2B5EF4-FFF2-40B4-BE49-F238E27FC236}">
                <a16:creationId xmlns:a16="http://schemas.microsoft.com/office/drawing/2014/main" id="{4556B05E-EAE3-4A70-9789-33818DFCE6B1}"/>
              </a:ext>
            </a:extLst>
          </p:cNvPr>
          <p:cNvSpPr/>
          <p:nvPr/>
        </p:nvSpPr>
        <p:spPr>
          <a:xfrm rot="904375">
            <a:off x="9818591" y="3390586"/>
            <a:ext cx="2372109" cy="1172184"/>
          </a:xfrm>
          <a:prstGeom prst="ellipse">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Action de prévention et gestion des risques</a:t>
            </a:r>
          </a:p>
        </p:txBody>
      </p:sp>
      <p:sp>
        <p:nvSpPr>
          <p:cNvPr id="8" name="Ellipse 7">
            <a:extLst>
              <a:ext uri="{FF2B5EF4-FFF2-40B4-BE49-F238E27FC236}">
                <a16:creationId xmlns:a16="http://schemas.microsoft.com/office/drawing/2014/main" id="{CAA33380-2CD3-43CC-9C32-F2D8C3F52BD1}"/>
              </a:ext>
            </a:extLst>
          </p:cNvPr>
          <p:cNvSpPr/>
          <p:nvPr/>
        </p:nvSpPr>
        <p:spPr>
          <a:xfrm rot="19420568">
            <a:off x="9494104" y="1242789"/>
            <a:ext cx="2765042" cy="1321048"/>
          </a:xfrm>
          <a:prstGeom prst="ellipse">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Plan de gestion de crise et de continuité de l’activité</a:t>
            </a:r>
          </a:p>
        </p:txBody>
      </p:sp>
      <p:sp>
        <p:nvSpPr>
          <p:cNvPr id="10" name="Ellipse 9">
            <a:extLst>
              <a:ext uri="{FF2B5EF4-FFF2-40B4-BE49-F238E27FC236}">
                <a16:creationId xmlns:a16="http://schemas.microsoft.com/office/drawing/2014/main" id="{C25B4F9A-66A5-46F4-8A5E-C911C9D2AB31}"/>
              </a:ext>
            </a:extLst>
          </p:cNvPr>
          <p:cNvSpPr/>
          <p:nvPr/>
        </p:nvSpPr>
        <p:spPr>
          <a:xfrm rot="3818314">
            <a:off x="8598536" y="4676683"/>
            <a:ext cx="2694135" cy="1028784"/>
          </a:xfrm>
          <a:prstGeom prst="ellipse">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Traitement et exploitation des incidents</a:t>
            </a:r>
          </a:p>
        </p:txBody>
      </p:sp>
      <p:sp>
        <p:nvSpPr>
          <p:cNvPr id="12" name="Ellipse 11">
            <a:extLst>
              <a:ext uri="{FF2B5EF4-FFF2-40B4-BE49-F238E27FC236}">
                <a16:creationId xmlns:a16="http://schemas.microsoft.com/office/drawing/2014/main" id="{D96C73D6-41A7-49D7-A285-255D7AF5A366}"/>
              </a:ext>
            </a:extLst>
          </p:cNvPr>
          <p:cNvSpPr/>
          <p:nvPr/>
        </p:nvSpPr>
        <p:spPr>
          <a:xfrm rot="2183989">
            <a:off x="3265519" y="4238468"/>
            <a:ext cx="2336282" cy="985769"/>
          </a:xfrm>
          <a:prstGeom prst="ellipse">
            <a:avLst/>
          </a:prstGeom>
          <a:solidFill>
            <a:srgbClr val="A5A5A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Recueil Satisfaction</a:t>
            </a:r>
          </a:p>
          <a:p>
            <a:pPr algn="ctr"/>
            <a:r>
              <a:rPr lang="fr-FR" b="1" dirty="0"/>
              <a:t>RSU</a:t>
            </a:r>
          </a:p>
        </p:txBody>
      </p:sp>
      <p:sp>
        <p:nvSpPr>
          <p:cNvPr id="13" name="Ellipse 12">
            <a:extLst>
              <a:ext uri="{FF2B5EF4-FFF2-40B4-BE49-F238E27FC236}">
                <a16:creationId xmlns:a16="http://schemas.microsoft.com/office/drawing/2014/main" id="{01E19E5D-B7CD-40BB-AFCE-C0B60C8B5045}"/>
              </a:ext>
            </a:extLst>
          </p:cNvPr>
          <p:cNvSpPr/>
          <p:nvPr/>
        </p:nvSpPr>
        <p:spPr>
          <a:xfrm rot="5400000">
            <a:off x="1789031" y="4765420"/>
            <a:ext cx="2431492" cy="1104493"/>
          </a:xfrm>
          <a:prstGeom prst="ellipse">
            <a:avLst/>
          </a:prstGeom>
          <a:solidFill>
            <a:srgbClr val="A5A5A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Projet de service ou d’établissement</a:t>
            </a:r>
          </a:p>
        </p:txBody>
      </p:sp>
      <p:sp>
        <p:nvSpPr>
          <p:cNvPr id="14" name="Ellipse 13">
            <a:extLst>
              <a:ext uri="{FF2B5EF4-FFF2-40B4-BE49-F238E27FC236}">
                <a16:creationId xmlns:a16="http://schemas.microsoft.com/office/drawing/2014/main" id="{FC276EA2-86B3-4086-96A8-68137EFF45E1}"/>
              </a:ext>
            </a:extLst>
          </p:cNvPr>
          <p:cNvSpPr/>
          <p:nvPr/>
        </p:nvSpPr>
        <p:spPr>
          <a:xfrm rot="19933072">
            <a:off x="3529519" y="1807848"/>
            <a:ext cx="2457620" cy="814247"/>
          </a:xfrm>
          <a:prstGeom prst="ellipse">
            <a:avLst/>
          </a:prstGeom>
          <a:solidFill>
            <a:srgbClr val="A5A5A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DIPC</a:t>
            </a:r>
          </a:p>
        </p:txBody>
      </p:sp>
      <p:sp>
        <p:nvSpPr>
          <p:cNvPr id="27" name="Ellipse 26">
            <a:extLst>
              <a:ext uri="{FF2B5EF4-FFF2-40B4-BE49-F238E27FC236}">
                <a16:creationId xmlns:a16="http://schemas.microsoft.com/office/drawing/2014/main" id="{86B4A6B3-C7C2-467A-9FA1-633F9F29954C}"/>
              </a:ext>
            </a:extLst>
          </p:cNvPr>
          <p:cNvSpPr/>
          <p:nvPr/>
        </p:nvSpPr>
        <p:spPr>
          <a:xfrm rot="17339417">
            <a:off x="2227151" y="965990"/>
            <a:ext cx="2432099" cy="1065297"/>
          </a:xfrm>
          <a:prstGeom prst="ellipse">
            <a:avLst/>
          </a:prstGeom>
          <a:solidFill>
            <a:srgbClr val="A5A5A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Prise en compte de la parole des usagers</a:t>
            </a:r>
          </a:p>
        </p:txBody>
      </p:sp>
      <p:sp>
        <p:nvSpPr>
          <p:cNvPr id="28" name="Ellipse 27">
            <a:extLst>
              <a:ext uri="{FF2B5EF4-FFF2-40B4-BE49-F238E27FC236}">
                <a16:creationId xmlns:a16="http://schemas.microsoft.com/office/drawing/2014/main" id="{DE383232-A84F-4702-8CFE-FAA51A9F917A}"/>
              </a:ext>
            </a:extLst>
          </p:cNvPr>
          <p:cNvSpPr/>
          <p:nvPr/>
        </p:nvSpPr>
        <p:spPr>
          <a:xfrm rot="195711">
            <a:off x="3840693" y="2956890"/>
            <a:ext cx="2242869" cy="1010963"/>
          </a:xfrm>
          <a:prstGeom prst="ellipse">
            <a:avLst/>
          </a:prstGeom>
          <a:solidFill>
            <a:srgbClr val="A5A5A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Instance de participation</a:t>
            </a:r>
          </a:p>
        </p:txBody>
      </p:sp>
      <p:sp>
        <p:nvSpPr>
          <p:cNvPr id="35" name="Ellipse 34">
            <a:extLst>
              <a:ext uri="{FF2B5EF4-FFF2-40B4-BE49-F238E27FC236}">
                <a16:creationId xmlns:a16="http://schemas.microsoft.com/office/drawing/2014/main" id="{C1161C7B-E948-4944-A37A-7B4ED78159BB}"/>
              </a:ext>
            </a:extLst>
          </p:cNvPr>
          <p:cNvSpPr/>
          <p:nvPr/>
        </p:nvSpPr>
        <p:spPr>
          <a:xfrm rot="21028687">
            <a:off x="97734" y="2829819"/>
            <a:ext cx="2209354" cy="934671"/>
          </a:xfrm>
          <a:prstGeom prst="ellipse">
            <a:avLst/>
          </a:prstGeom>
          <a:solidFill>
            <a:srgbClr val="A5A5A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Livret d’accueil</a:t>
            </a:r>
          </a:p>
        </p:txBody>
      </p:sp>
      <p:sp>
        <p:nvSpPr>
          <p:cNvPr id="23" name="Ellipse 22">
            <a:extLst>
              <a:ext uri="{FF2B5EF4-FFF2-40B4-BE49-F238E27FC236}">
                <a16:creationId xmlns:a16="http://schemas.microsoft.com/office/drawing/2014/main" id="{93BFF6A1-2D11-4CFC-94C6-02208CE254D8}"/>
              </a:ext>
            </a:extLst>
          </p:cNvPr>
          <p:cNvSpPr/>
          <p:nvPr/>
        </p:nvSpPr>
        <p:spPr>
          <a:xfrm rot="18712375">
            <a:off x="330688" y="4181380"/>
            <a:ext cx="2521428" cy="1010963"/>
          </a:xfrm>
          <a:prstGeom prst="ellipse">
            <a:avLst/>
          </a:prstGeom>
          <a:solidFill>
            <a:srgbClr val="A5A5A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Règlement de fonctionnement</a:t>
            </a:r>
          </a:p>
        </p:txBody>
      </p:sp>
      <p:sp>
        <p:nvSpPr>
          <p:cNvPr id="25" name="Ellipse 24">
            <a:extLst>
              <a:ext uri="{FF2B5EF4-FFF2-40B4-BE49-F238E27FC236}">
                <a16:creationId xmlns:a16="http://schemas.microsoft.com/office/drawing/2014/main" id="{DD10FF70-1DB4-435B-9F4E-C7738BFC5335}"/>
              </a:ext>
            </a:extLst>
          </p:cNvPr>
          <p:cNvSpPr/>
          <p:nvPr/>
        </p:nvSpPr>
        <p:spPr>
          <a:xfrm rot="2084606">
            <a:off x="236118" y="1490485"/>
            <a:ext cx="2693632" cy="934671"/>
          </a:xfrm>
          <a:prstGeom prst="ellipse">
            <a:avLst/>
          </a:prstGeom>
          <a:solidFill>
            <a:srgbClr val="A5A5A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Affichages obligatoires</a:t>
            </a:r>
          </a:p>
        </p:txBody>
      </p:sp>
      <p:sp>
        <p:nvSpPr>
          <p:cNvPr id="37" name="Ellipse 36">
            <a:extLst>
              <a:ext uri="{FF2B5EF4-FFF2-40B4-BE49-F238E27FC236}">
                <a16:creationId xmlns:a16="http://schemas.microsoft.com/office/drawing/2014/main" id="{3AFD1E6D-4A04-4EE1-B927-5951C2630BC1}"/>
              </a:ext>
            </a:extLst>
          </p:cNvPr>
          <p:cNvSpPr/>
          <p:nvPr/>
        </p:nvSpPr>
        <p:spPr>
          <a:xfrm rot="17414161">
            <a:off x="6835443" y="4518401"/>
            <a:ext cx="2461056" cy="1110888"/>
          </a:xfrm>
          <a:prstGeom prst="ellipse">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Plan de formation</a:t>
            </a:r>
          </a:p>
        </p:txBody>
      </p:sp>
      <p:sp>
        <p:nvSpPr>
          <p:cNvPr id="38" name="Ellipse 37">
            <a:extLst>
              <a:ext uri="{FF2B5EF4-FFF2-40B4-BE49-F238E27FC236}">
                <a16:creationId xmlns:a16="http://schemas.microsoft.com/office/drawing/2014/main" id="{CF2D1F74-9FEC-4E25-83C2-AB485F94D38B}"/>
              </a:ext>
            </a:extLst>
          </p:cNvPr>
          <p:cNvSpPr/>
          <p:nvPr/>
        </p:nvSpPr>
        <p:spPr>
          <a:xfrm rot="16200000">
            <a:off x="7644531" y="712363"/>
            <a:ext cx="2354942" cy="1240849"/>
          </a:xfrm>
          <a:prstGeom prst="ellipse">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Charte informatique</a:t>
            </a:r>
          </a:p>
        </p:txBody>
      </p:sp>
      <p:sp>
        <p:nvSpPr>
          <p:cNvPr id="39" name="Ellipse 38">
            <a:extLst>
              <a:ext uri="{FF2B5EF4-FFF2-40B4-BE49-F238E27FC236}">
                <a16:creationId xmlns:a16="http://schemas.microsoft.com/office/drawing/2014/main" id="{CAF993A2-613A-4C63-ABB1-C9C6CD56F328}"/>
              </a:ext>
            </a:extLst>
          </p:cNvPr>
          <p:cNvSpPr/>
          <p:nvPr/>
        </p:nvSpPr>
        <p:spPr>
          <a:xfrm rot="2056342">
            <a:off x="5803080" y="1295275"/>
            <a:ext cx="2646475" cy="1325093"/>
          </a:xfrm>
          <a:prstGeom prst="ellipse">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Plan sobriété énergétique de l’état</a:t>
            </a:r>
          </a:p>
        </p:txBody>
      </p:sp>
      <p:sp>
        <p:nvSpPr>
          <p:cNvPr id="40" name="Ellipse 39">
            <a:extLst>
              <a:ext uri="{FF2B5EF4-FFF2-40B4-BE49-F238E27FC236}">
                <a16:creationId xmlns:a16="http://schemas.microsoft.com/office/drawing/2014/main" id="{38A3A091-1B39-4DD6-BCFE-9328F68FE10D}"/>
              </a:ext>
            </a:extLst>
          </p:cNvPr>
          <p:cNvSpPr/>
          <p:nvPr/>
        </p:nvSpPr>
        <p:spPr>
          <a:xfrm rot="19765847">
            <a:off x="5639016" y="3454654"/>
            <a:ext cx="2461056" cy="1110888"/>
          </a:xfrm>
          <a:prstGeom prst="ellipse">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Charte de prévention des phénomènes de violence</a:t>
            </a:r>
          </a:p>
        </p:txBody>
      </p:sp>
    </p:spTree>
    <p:extLst>
      <p:ext uri="{BB962C8B-B14F-4D97-AF65-F5344CB8AC3E}">
        <p14:creationId xmlns:p14="http://schemas.microsoft.com/office/powerpoint/2010/main" val="30791868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a:extLst>
              <a:ext uri="{FF2B5EF4-FFF2-40B4-BE49-F238E27FC236}">
                <a16:creationId xmlns:a16="http://schemas.microsoft.com/office/drawing/2014/main" id="{949591EE-4680-4E6F-8DB4-99D8DD782C0A}"/>
              </a:ext>
            </a:extLst>
          </p:cNvPr>
          <p:cNvSpPr>
            <a:spLocks noGrp="1"/>
          </p:cNvSpPr>
          <p:nvPr>
            <p:ph idx="1"/>
          </p:nvPr>
        </p:nvSpPr>
        <p:spPr>
          <a:xfrm>
            <a:off x="0" y="0"/>
            <a:ext cx="12192000" cy="7130143"/>
          </a:xfrm>
          <a:solidFill>
            <a:srgbClr val="FCEEE4"/>
          </a:solidFill>
        </p:spPr>
        <p:txBody>
          <a:bodyPr/>
          <a:lstStyle/>
          <a:p>
            <a:pPr marL="0" indent="0">
              <a:buNone/>
            </a:pPr>
            <a:endParaRPr lang="fr-FR" dirty="0"/>
          </a:p>
        </p:txBody>
      </p:sp>
      <p:sp>
        <p:nvSpPr>
          <p:cNvPr id="7" name="Rectangle : coins arrondis 6">
            <a:extLst>
              <a:ext uri="{FF2B5EF4-FFF2-40B4-BE49-F238E27FC236}">
                <a16:creationId xmlns:a16="http://schemas.microsoft.com/office/drawing/2014/main" id="{73E81AA3-7206-4823-9146-A222D828480F}"/>
              </a:ext>
            </a:extLst>
          </p:cNvPr>
          <p:cNvSpPr/>
          <p:nvPr/>
        </p:nvSpPr>
        <p:spPr>
          <a:xfrm>
            <a:off x="304800" y="893224"/>
            <a:ext cx="35052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b="1" dirty="0">
                <a:solidFill>
                  <a:schemeClr val="bg1"/>
                </a:solidFill>
              </a:rPr>
              <a:t>ESSMS</a:t>
            </a:r>
          </a:p>
        </p:txBody>
      </p:sp>
      <p:sp>
        <p:nvSpPr>
          <p:cNvPr id="8" name="Rectangle : coins arrondis 7">
            <a:extLst>
              <a:ext uri="{FF2B5EF4-FFF2-40B4-BE49-F238E27FC236}">
                <a16:creationId xmlns:a16="http://schemas.microsoft.com/office/drawing/2014/main" id="{ADB477B9-B5CD-4D27-92EF-C31210C68837}"/>
              </a:ext>
            </a:extLst>
          </p:cNvPr>
          <p:cNvSpPr/>
          <p:nvPr/>
        </p:nvSpPr>
        <p:spPr>
          <a:xfrm>
            <a:off x="4604657" y="914359"/>
            <a:ext cx="3167741" cy="914400"/>
          </a:xfrm>
          <a:prstGeom prst="roundRect">
            <a:avLst/>
          </a:prstGeom>
          <a:solidFill>
            <a:srgbClr val="C37F6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Direction</a:t>
            </a:r>
            <a:r>
              <a:rPr lang="fr-FR" dirty="0"/>
              <a:t> </a:t>
            </a:r>
            <a:r>
              <a:rPr lang="fr-FR" b="1" dirty="0"/>
              <a:t>Territoriale</a:t>
            </a:r>
          </a:p>
        </p:txBody>
      </p:sp>
      <p:sp>
        <p:nvSpPr>
          <p:cNvPr id="9" name="Rectangle : coins arrondis 8">
            <a:extLst>
              <a:ext uri="{FF2B5EF4-FFF2-40B4-BE49-F238E27FC236}">
                <a16:creationId xmlns:a16="http://schemas.microsoft.com/office/drawing/2014/main" id="{9C7366B6-35F0-44EC-AB99-29739A7C90FB}"/>
              </a:ext>
            </a:extLst>
          </p:cNvPr>
          <p:cNvSpPr/>
          <p:nvPr/>
        </p:nvSpPr>
        <p:spPr>
          <a:xfrm>
            <a:off x="304800" y="2048898"/>
            <a:ext cx="3505200" cy="82493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Rapport annuel d’activité</a:t>
            </a:r>
          </a:p>
        </p:txBody>
      </p:sp>
      <p:sp>
        <p:nvSpPr>
          <p:cNvPr id="10" name="Rectangle : coins arrondis 9">
            <a:extLst>
              <a:ext uri="{FF2B5EF4-FFF2-40B4-BE49-F238E27FC236}">
                <a16:creationId xmlns:a16="http://schemas.microsoft.com/office/drawing/2014/main" id="{FF45D15E-E18D-489D-8666-38E16053BACD}"/>
              </a:ext>
            </a:extLst>
          </p:cNvPr>
          <p:cNvSpPr/>
          <p:nvPr/>
        </p:nvSpPr>
        <p:spPr>
          <a:xfrm>
            <a:off x="4604657" y="2048898"/>
            <a:ext cx="3167742" cy="824933"/>
          </a:xfrm>
          <a:prstGeom prst="roundRect">
            <a:avLst/>
          </a:prstGeom>
          <a:solidFill>
            <a:srgbClr val="D29E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Rapport annuel d’activité</a:t>
            </a:r>
          </a:p>
        </p:txBody>
      </p:sp>
      <p:sp>
        <p:nvSpPr>
          <p:cNvPr id="11" name="Rectangle : coins arrondis 10">
            <a:extLst>
              <a:ext uri="{FF2B5EF4-FFF2-40B4-BE49-F238E27FC236}">
                <a16:creationId xmlns:a16="http://schemas.microsoft.com/office/drawing/2014/main" id="{DD2BC82F-0BFF-49AD-80D5-86AB708AA44B}"/>
              </a:ext>
            </a:extLst>
          </p:cNvPr>
          <p:cNvSpPr/>
          <p:nvPr/>
        </p:nvSpPr>
        <p:spPr>
          <a:xfrm>
            <a:off x="8567057" y="893224"/>
            <a:ext cx="2873828" cy="9144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b="1" dirty="0"/>
              <a:t>Direction</a:t>
            </a:r>
            <a:r>
              <a:rPr lang="fr-FR" dirty="0"/>
              <a:t> </a:t>
            </a:r>
            <a:r>
              <a:rPr lang="fr-FR" b="1" dirty="0"/>
              <a:t>interrégionale</a:t>
            </a:r>
          </a:p>
        </p:txBody>
      </p:sp>
      <p:sp>
        <p:nvSpPr>
          <p:cNvPr id="12" name="Rectangle : coins arrondis 11">
            <a:extLst>
              <a:ext uri="{FF2B5EF4-FFF2-40B4-BE49-F238E27FC236}">
                <a16:creationId xmlns:a16="http://schemas.microsoft.com/office/drawing/2014/main" id="{9A2ED364-1126-4C42-B4E0-BF64B222609A}"/>
              </a:ext>
            </a:extLst>
          </p:cNvPr>
          <p:cNvSpPr/>
          <p:nvPr/>
        </p:nvSpPr>
        <p:spPr>
          <a:xfrm>
            <a:off x="8567057" y="2048898"/>
            <a:ext cx="2873828" cy="824933"/>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Rapport stratégique annuel</a:t>
            </a:r>
          </a:p>
        </p:txBody>
      </p:sp>
      <p:sp>
        <p:nvSpPr>
          <p:cNvPr id="14" name="Rectangle 13">
            <a:extLst>
              <a:ext uri="{FF2B5EF4-FFF2-40B4-BE49-F238E27FC236}">
                <a16:creationId xmlns:a16="http://schemas.microsoft.com/office/drawing/2014/main" id="{E17B6DDA-97F5-44B7-B691-95D2275B508F}"/>
              </a:ext>
            </a:extLst>
          </p:cNvPr>
          <p:cNvSpPr/>
          <p:nvPr/>
        </p:nvSpPr>
        <p:spPr>
          <a:xfrm>
            <a:off x="9154886" y="0"/>
            <a:ext cx="3037114" cy="35922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400" b="1" dirty="0"/>
              <a:t>RENDRE COMPTE  DU DISPOSITIF</a:t>
            </a:r>
          </a:p>
        </p:txBody>
      </p:sp>
      <p:sp>
        <p:nvSpPr>
          <p:cNvPr id="15" name="Rectangle : coins arrondis 14">
            <a:extLst>
              <a:ext uri="{FF2B5EF4-FFF2-40B4-BE49-F238E27FC236}">
                <a16:creationId xmlns:a16="http://schemas.microsoft.com/office/drawing/2014/main" id="{222B7E00-A9FB-44C3-92E0-BBE8C5D94572}"/>
              </a:ext>
            </a:extLst>
          </p:cNvPr>
          <p:cNvSpPr/>
          <p:nvPr/>
        </p:nvSpPr>
        <p:spPr>
          <a:xfrm>
            <a:off x="304800" y="3145972"/>
            <a:ext cx="3505200" cy="26670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dirty="0">
              <a:solidFill>
                <a:schemeClr val="tx1"/>
              </a:solidFill>
            </a:endParaRPr>
          </a:p>
          <a:p>
            <a:pPr marL="285750" indent="-285750" algn="just">
              <a:buFont typeface="Arial" panose="020B0604020202020204" pitchFamily="34" charset="0"/>
              <a:buChar char="•"/>
            </a:pPr>
            <a:r>
              <a:rPr lang="fr-FR" dirty="0">
                <a:solidFill>
                  <a:schemeClr val="tx1"/>
                </a:solidFill>
              </a:rPr>
              <a:t>Le suivi du plan d’actions issu des résultats de l’évaluation</a:t>
            </a:r>
          </a:p>
          <a:p>
            <a:pPr algn="just"/>
            <a:r>
              <a:rPr lang="fr-FR" dirty="0">
                <a:solidFill>
                  <a:schemeClr val="tx1"/>
                </a:solidFill>
              </a:rPr>
              <a:t> </a:t>
            </a:r>
          </a:p>
          <a:p>
            <a:pPr marL="285750" indent="-285750" algn="just">
              <a:buFont typeface="Arial" panose="020B0604020202020204" pitchFamily="34" charset="0"/>
              <a:buChar char="•"/>
            </a:pPr>
            <a:r>
              <a:rPr lang="fr-FR" dirty="0">
                <a:solidFill>
                  <a:schemeClr val="tx1"/>
                </a:solidFill>
              </a:rPr>
              <a:t>La valorisation des actions engagées dans le cadre de la démarche d’amélioration continue de la qualité</a:t>
            </a:r>
          </a:p>
          <a:p>
            <a:pPr marL="285750" indent="-285750" algn="just">
              <a:buFont typeface="Arial" panose="020B0604020202020204" pitchFamily="34" charset="0"/>
              <a:buChar char="•"/>
            </a:pPr>
            <a:endParaRPr lang="fr-FR" dirty="0"/>
          </a:p>
          <a:p>
            <a:pPr marL="285750" indent="-285750" algn="just">
              <a:buFont typeface="Arial" panose="020B0604020202020204" pitchFamily="34" charset="0"/>
              <a:buChar char="•"/>
            </a:pPr>
            <a:endParaRPr lang="fr-FR" dirty="0"/>
          </a:p>
        </p:txBody>
      </p:sp>
      <p:sp>
        <p:nvSpPr>
          <p:cNvPr id="16" name="Rectangle : coins arrondis 15">
            <a:extLst>
              <a:ext uri="{FF2B5EF4-FFF2-40B4-BE49-F238E27FC236}">
                <a16:creationId xmlns:a16="http://schemas.microsoft.com/office/drawing/2014/main" id="{62765F0A-DBF6-4668-8B2A-F71F3CF83884}"/>
              </a:ext>
            </a:extLst>
          </p:cNvPr>
          <p:cNvSpPr/>
          <p:nvPr/>
        </p:nvSpPr>
        <p:spPr>
          <a:xfrm>
            <a:off x="4468584" y="3145972"/>
            <a:ext cx="3439885" cy="3548742"/>
          </a:xfrm>
          <a:prstGeom prst="roundRect">
            <a:avLst/>
          </a:prstGeom>
          <a:solidFill>
            <a:srgbClr val="EAD3C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fr-FR" dirty="0">
                <a:solidFill>
                  <a:schemeClr val="tx1"/>
                </a:solidFill>
              </a:rPr>
              <a:t>Etat de la mise en œuvre du dispositif d’amélioration continue de la qualité par les structures de son ressort</a:t>
            </a:r>
          </a:p>
          <a:p>
            <a:pPr algn="just"/>
            <a:endParaRPr lang="fr-FR" dirty="0">
              <a:solidFill>
                <a:schemeClr val="tx1"/>
              </a:solidFill>
            </a:endParaRPr>
          </a:p>
          <a:p>
            <a:pPr marL="285750" indent="-285750" algn="just">
              <a:buFont typeface="Arial" panose="020B0604020202020204" pitchFamily="34" charset="0"/>
              <a:buChar char="•"/>
            </a:pPr>
            <a:r>
              <a:rPr lang="fr-FR" dirty="0">
                <a:solidFill>
                  <a:schemeClr val="tx1"/>
                </a:solidFill>
              </a:rPr>
              <a:t>Les éventuelles difficultés rencontrés avec l’organisme évaluateur</a:t>
            </a:r>
          </a:p>
          <a:p>
            <a:pPr algn="just"/>
            <a:endParaRPr lang="fr-FR" dirty="0">
              <a:solidFill>
                <a:schemeClr val="tx1"/>
              </a:solidFill>
            </a:endParaRPr>
          </a:p>
          <a:p>
            <a:pPr marL="285750" indent="-285750" algn="just">
              <a:buFont typeface="Arial" panose="020B0604020202020204" pitchFamily="34" charset="0"/>
              <a:buChar char="•"/>
            </a:pPr>
            <a:r>
              <a:rPr lang="fr-FR" dirty="0">
                <a:solidFill>
                  <a:schemeClr val="tx1"/>
                </a:solidFill>
              </a:rPr>
              <a:t>L’accompagnement mis en place auprès des ESSMS</a:t>
            </a:r>
          </a:p>
        </p:txBody>
      </p:sp>
      <p:sp>
        <p:nvSpPr>
          <p:cNvPr id="17" name="Rectangle : coins arrondis 16">
            <a:extLst>
              <a:ext uri="{FF2B5EF4-FFF2-40B4-BE49-F238E27FC236}">
                <a16:creationId xmlns:a16="http://schemas.microsoft.com/office/drawing/2014/main" id="{941E3A1D-0855-4BFA-A3C2-AE3B63DA10CB}"/>
              </a:ext>
            </a:extLst>
          </p:cNvPr>
          <p:cNvSpPr/>
          <p:nvPr/>
        </p:nvSpPr>
        <p:spPr>
          <a:xfrm>
            <a:off x="8436428" y="3167747"/>
            <a:ext cx="3135086" cy="320345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solidFill>
                  <a:schemeClr val="tx1"/>
                </a:solidFill>
              </a:rPr>
              <a:t>Toutes les éventuelles difficultés rencontrées dans la mise en œuvre de l’évaluation quinquennale : </a:t>
            </a:r>
          </a:p>
          <a:p>
            <a:pPr marL="285750" indent="-285750" algn="just">
              <a:buFont typeface="Arial" panose="020B0604020202020204" pitchFamily="34" charset="0"/>
              <a:buChar char="•"/>
            </a:pPr>
            <a:r>
              <a:rPr lang="fr-FR" dirty="0">
                <a:solidFill>
                  <a:schemeClr val="tx1"/>
                </a:solidFill>
              </a:rPr>
              <a:t>La programmation</a:t>
            </a:r>
          </a:p>
          <a:p>
            <a:pPr marL="285750" indent="-285750" algn="just">
              <a:buFont typeface="Arial" panose="020B0604020202020204" pitchFamily="34" charset="0"/>
              <a:buChar char="•"/>
            </a:pPr>
            <a:r>
              <a:rPr lang="fr-FR" dirty="0">
                <a:solidFill>
                  <a:schemeClr val="tx1"/>
                </a:solidFill>
              </a:rPr>
              <a:t>La contractualisation avec les organismes accrédités</a:t>
            </a:r>
          </a:p>
          <a:p>
            <a:pPr marL="285750" indent="-285750" algn="just">
              <a:buFont typeface="Arial" panose="020B0604020202020204" pitchFamily="34" charset="0"/>
              <a:buChar char="•"/>
            </a:pPr>
            <a:r>
              <a:rPr lang="fr-FR" dirty="0">
                <a:solidFill>
                  <a:schemeClr val="tx1"/>
                </a:solidFill>
              </a:rPr>
              <a:t>La réalisation des évaluations</a:t>
            </a:r>
          </a:p>
        </p:txBody>
      </p:sp>
      <p:sp>
        <p:nvSpPr>
          <p:cNvPr id="18" name="Flèche : droite 17">
            <a:extLst>
              <a:ext uri="{FF2B5EF4-FFF2-40B4-BE49-F238E27FC236}">
                <a16:creationId xmlns:a16="http://schemas.microsoft.com/office/drawing/2014/main" id="{D3A91934-A814-4F42-B670-DF66AB99A4B4}"/>
              </a:ext>
            </a:extLst>
          </p:cNvPr>
          <p:cNvSpPr/>
          <p:nvPr/>
        </p:nvSpPr>
        <p:spPr>
          <a:xfrm>
            <a:off x="3698964" y="1173137"/>
            <a:ext cx="1071590" cy="362100"/>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 droite 18">
            <a:extLst>
              <a:ext uri="{FF2B5EF4-FFF2-40B4-BE49-F238E27FC236}">
                <a16:creationId xmlns:a16="http://schemas.microsoft.com/office/drawing/2014/main" id="{C57ECCC2-2234-4785-843D-540CDDD8597B}"/>
              </a:ext>
            </a:extLst>
          </p:cNvPr>
          <p:cNvSpPr/>
          <p:nvPr/>
        </p:nvSpPr>
        <p:spPr>
          <a:xfrm>
            <a:off x="7667243" y="1172542"/>
            <a:ext cx="1071590" cy="362100"/>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 droite 19">
            <a:extLst>
              <a:ext uri="{FF2B5EF4-FFF2-40B4-BE49-F238E27FC236}">
                <a16:creationId xmlns:a16="http://schemas.microsoft.com/office/drawing/2014/main" id="{D2CC22D2-12E8-49C6-B1D6-0900FCB24E3A}"/>
              </a:ext>
            </a:extLst>
          </p:cNvPr>
          <p:cNvSpPr/>
          <p:nvPr/>
        </p:nvSpPr>
        <p:spPr>
          <a:xfrm rot="16200000">
            <a:off x="1764413" y="2886571"/>
            <a:ext cx="585974" cy="283028"/>
          </a:xfrm>
          <a:prstGeom prst="rightArrow">
            <a:avLst>
              <a:gd name="adj1" fmla="val 56531"/>
              <a:gd name="adj2"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21" name="Flèche : droite 20">
            <a:extLst>
              <a:ext uri="{FF2B5EF4-FFF2-40B4-BE49-F238E27FC236}">
                <a16:creationId xmlns:a16="http://schemas.microsoft.com/office/drawing/2014/main" id="{506AFBC5-4B28-47E8-B41E-D490772FC377}"/>
              </a:ext>
            </a:extLst>
          </p:cNvPr>
          <p:cNvSpPr/>
          <p:nvPr/>
        </p:nvSpPr>
        <p:spPr>
          <a:xfrm rot="16200000">
            <a:off x="5895539" y="2886570"/>
            <a:ext cx="585974" cy="283028"/>
          </a:xfrm>
          <a:prstGeom prst="rightArrow">
            <a:avLst>
              <a:gd name="adj1" fmla="val 56531"/>
              <a:gd name="adj2" fmla="val 50000"/>
            </a:avLst>
          </a:prstGeom>
          <a:solidFill>
            <a:srgbClr val="C37F6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22" name="Flèche : droite 21">
            <a:extLst>
              <a:ext uri="{FF2B5EF4-FFF2-40B4-BE49-F238E27FC236}">
                <a16:creationId xmlns:a16="http://schemas.microsoft.com/office/drawing/2014/main" id="{26E9BAA3-FC0C-4761-ABD4-1E2155B20B7D}"/>
              </a:ext>
            </a:extLst>
          </p:cNvPr>
          <p:cNvSpPr/>
          <p:nvPr/>
        </p:nvSpPr>
        <p:spPr>
          <a:xfrm rot="16200000">
            <a:off x="9711447" y="2886105"/>
            <a:ext cx="585047" cy="283028"/>
          </a:xfrm>
          <a:prstGeom prst="rightArrow">
            <a:avLst>
              <a:gd name="adj1" fmla="val 56531"/>
              <a:gd name="adj2" fmla="val 50000"/>
            </a:avLst>
          </a:prstGeom>
          <a:solidFill>
            <a:schemeClr val="tx1">
              <a:lumMod val="50000"/>
              <a:lumOff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03401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600D9-D876-4532-8B51-047EF44F9DF4}"/>
              </a:ext>
            </a:extLst>
          </p:cNvPr>
          <p:cNvSpPr>
            <a:spLocks noGrp="1"/>
          </p:cNvSpPr>
          <p:nvPr>
            <p:ph type="ctrTitle"/>
          </p:nvPr>
        </p:nvSpPr>
        <p:spPr>
          <a:xfrm>
            <a:off x="1683900" y="2028497"/>
            <a:ext cx="8361229" cy="1596445"/>
          </a:xfrm>
        </p:spPr>
        <p:txBody>
          <a:bodyPr>
            <a:normAutofit/>
          </a:bodyPr>
          <a:lstStyle/>
          <a:p>
            <a:r>
              <a:rPr lang="fr-FR" sz="4800" b="1" dirty="0">
                <a:solidFill>
                  <a:srgbClr val="836145"/>
                </a:solidFill>
                <a:effectLst>
                  <a:reflection blurRad="6350" stA="55000" endA="300" endPos="45500" dir="5400000" sy="-100000" algn="bl" rotWithShape="0"/>
                </a:effectLst>
              </a:rPr>
              <a:t>MERCI DE  VOTRE ATTENTION</a:t>
            </a:r>
          </a:p>
        </p:txBody>
      </p:sp>
    </p:spTree>
    <p:extLst>
      <p:ext uri="{BB962C8B-B14F-4D97-AF65-F5344CB8AC3E}">
        <p14:creationId xmlns:p14="http://schemas.microsoft.com/office/powerpoint/2010/main" val="336397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4E58BB-71F1-42AA-9927-C44CBA4FF986}"/>
              </a:ext>
            </a:extLst>
          </p:cNvPr>
          <p:cNvSpPr>
            <a:spLocks noGrp="1"/>
          </p:cNvSpPr>
          <p:nvPr>
            <p:ph type="title"/>
          </p:nvPr>
        </p:nvSpPr>
        <p:spPr/>
        <p:txBody>
          <a:bodyPr/>
          <a:lstStyle/>
          <a:p>
            <a:pPr algn="ctr"/>
            <a:endParaRPr lang="fr-FR" b="1" dirty="0">
              <a:latin typeface="Marianne" panose="02000000000000000000" pitchFamily="50" charset="0"/>
            </a:endParaRPr>
          </a:p>
        </p:txBody>
      </p:sp>
      <p:sp>
        <p:nvSpPr>
          <p:cNvPr id="3" name="Espace réservé du contenu 2">
            <a:extLst>
              <a:ext uri="{FF2B5EF4-FFF2-40B4-BE49-F238E27FC236}">
                <a16:creationId xmlns:a16="http://schemas.microsoft.com/office/drawing/2014/main" id="{3883CC19-6CF0-4662-8647-2EB8E52E2F76}"/>
              </a:ext>
            </a:extLst>
          </p:cNvPr>
          <p:cNvSpPr>
            <a:spLocks noGrp="1"/>
          </p:cNvSpPr>
          <p:nvPr>
            <p:ph idx="1"/>
          </p:nvPr>
        </p:nvSpPr>
        <p:spPr>
          <a:solidFill>
            <a:schemeClr val="accent2">
              <a:lumMod val="40000"/>
              <a:lumOff val="60000"/>
            </a:schemeClr>
          </a:solidFill>
        </p:spPr>
        <p:txBody>
          <a:bodyPr>
            <a:normAutofit/>
          </a:bodyPr>
          <a:lstStyle/>
          <a:p>
            <a:pPr marL="0" indent="0">
              <a:buNone/>
            </a:pPr>
            <a:endParaRPr lang="fr-FR" dirty="0"/>
          </a:p>
          <a:p>
            <a:pPr marL="0" indent="0" algn="just">
              <a:buNone/>
            </a:pPr>
            <a:r>
              <a:rPr lang="fr-FR" b="1" dirty="0"/>
              <a:t>L’article 75 de la loi du 24 juillet 2019 </a:t>
            </a:r>
            <a:r>
              <a:rPr lang="fr-FR" dirty="0"/>
              <a:t>relative à l'organisation et à la transformation du système de santé :</a:t>
            </a:r>
          </a:p>
          <a:p>
            <a:pPr algn="just">
              <a:buFont typeface="Wingdings" panose="05000000000000000000" pitchFamily="2" charset="2"/>
              <a:buChar char="§"/>
            </a:pPr>
            <a:r>
              <a:rPr lang="fr-FR" dirty="0"/>
              <a:t>vient modifier les dispositions de </a:t>
            </a:r>
            <a:r>
              <a:rPr lang="fr-FR" b="1" dirty="0"/>
              <a:t>l’article L312-8 du CASF </a:t>
            </a:r>
            <a:r>
              <a:rPr lang="fr-FR" dirty="0"/>
              <a:t>consacrées à l’évaluation de la qualité des prestions délivrées dans les ESSMS;</a:t>
            </a:r>
          </a:p>
          <a:p>
            <a:pPr algn="just">
              <a:buFont typeface="Wingdings" panose="05000000000000000000" pitchFamily="2" charset="2"/>
              <a:buChar char="§"/>
            </a:pPr>
            <a:r>
              <a:rPr lang="fr-FR" dirty="0"/>
              <a:t>confie à la </a:t>
            </a:r>
            <a:r>
              <a:rPr lang="fr-FR" b="1" dirty="0"/>
              <a:t>HAS</a:t>
            </a:r>
            <a:r>
              <a:rPr lang="fr-FR" dirty="0"/>
              <a:t> l’élaboration de la procédure d’évaluation et d’accréditation des organismes pouvant procéder à cette évaluation.</a:t>
            </a:r>
          </a:p>
          <a:p>
            <a:pPr>
              <a:buFont typeface="Wingdings" panose="05000000000000000000" pitchFamily="2" charset="2"/>
              <a:buChar char="§"/>
            </a:pPr>
            <a:endParaRPr lang="fr-FR" dirty="0"/>
          </a:p>
          <a:p>
            <a:pPr marL="0" indent="0">
              <a:buNone/>
            </a:pPr>
            <a:endParaRPr lang="fr-FR" dirty="0"/>
          </a:p>
        </p:txBody>
      </p:sp>
      <p:graphicFrame>
        <p:nvGraphicFramePr>
          <p:cNvPr id="6" name="Tableau 6">
            <a:extLst>
              <a:ext uri="{FF2B5EF4-FFF2-40B4-BE49-F238E27FC236}">
                <a16:creationId xmlns:a16="http://schemas.microsoft.com/office/drawing/2014/main" id="{43A05CCE-3D7C-44EB-BD54-3F4755B97D26}"/>
              </a:ext>
            </a:extLst>
          </p:cNvPr>
          <p:cNvGraphicFramePr>
            <a:graphicFrameLocks noGrp="1"/>
          </p:cNvGraphicFramePr>
          <p:nvPr>
            <p:extLst>
              <p:ext uri="{D42A27DB-BD31-4B8C-83A1-F6EECF244321}">
                <p14:modId xmlns:p14="http://schemas.microsoft.com/office/powerpoint/2010/main" val="114711662"/>
              </p:ext>
            </p:extLst>
          </p:nvPr>
        </p:nvGraphicFramePr>
        <p:xfrm>
          <a:off x="840509" y="365125"/>
          <a:ext cx="10513291" cy="1325563"/>
        </p:xfrm>
        <a:graphic>
          <a:graphicData uri="http://schemas.openxmlformats.org/drawingml/2006/table">
            <a:tbl>
              <a:tblPr firstRow="1" bandRow="1">
                <a:effectLst>
                  <a:reflection blurRad="6350" stA="50000" endA="300" endPos="55500" dist="50800" dir="5400000" sy="-100000" algn="bl" rotWithShape="0"/>
                </a:effectLst>
                <a:tableStyleId>{5C22544A-7EE6-4342-B048-85BDC9FD1C3A}</a:tableStyleId>
              </a:tblPr>
              <a:tblGrid>
                <a:gridCol w="10513291">
                  <a:extLst>
                    <a:ext uri="{9D8B030D-6E8A-4147-A177-3AD203B41FA5}">
                      <a16:colId xmlns:a16="http://schemas.microsoft.com/office/drawing/2014/main" val="3702212363"/>
                    </a:ext>
                  </a:extLst>
                </a:gridCol>
              </a:tblGrid>
              <a:tr h="1325563">
                <a:tc>
                  <a:txBody>
                    <a:bodyPr/>
                    <a:lstStyle/>
                    <a:p>
                      <a:pPr algn="ctr"/>
                      <a:endParaRPr lang="fr-FR" dirty="0"/>
                    </a:p>
                    <a:p>
                      <a:pPr algn="ctr"/>
                      <a:r>
                        <a:rPr lang="fr-FR" sz="4400" dirty="0">
                          <a:effectLst>
                            <a:reflection blurRad="6350" stA="55000" endA="300" endPos="45500" dir="5400000" sy="-100000" algn="bl" rotWithShape="0"/>
                          </a:effectLst>
                          <a:latin typeface="Marianne" panose="02000000000000000000" pitchFamily="50" charset="0"/>
                        </a:rPr>
                        <a:t>CONTEXTE</a:t>
                      </a:r>
                    </a:p>
                  </a:txBody>
                  <a:tcPr>
                    <a:solidFill>
                      <a:schemeClr val="accent2"/>
                    </a:solidFill>
                  </a:tcPr>
                </a:tc>
                <a:extLst>
                  <a:ext uri="{0D108BD9-81ED-4DB2-BD59-A6C34878D82A}">
                    <a16:rowId xmlns:a16="http://schemas.microsoft.com/office/drawing/2014/main" val="2885157667"/>
                  </a:ext>
                </a:extLst>
              </a:tr>
            </a:tbl>
          </a:graphicData>
        </a:graphic>
      </p:graphicFrame>
    </p:spTree>
    <p:extLst>
      <p:ext uri="{BB962C8B-B14F-4D97-AF65-F5344CB8AC3E}">
        <p14:creationId xmlns:p14="http://schemas.microsoft.com/office/powerpoint/2010/main" val="2823877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D314F5-2F62-44AC-A1FF-E1B3502338ED}"/>
              </a:ext>
            </a:extLst>
          </p:cNvPr>
          <p:cNvSpPr>
            <a:spLocks noGrp="1"/>
          </p:cNvSpPr>
          <p:nvPr>
            <p:ph type="title"/>
          </p:nvPr>
        </p:nvSpPr>
        <p:spPr>
          <a:solidFill>
            <a:srgbClr val="C37F6F"/>
          </a:solidFill>
          <a:ln w="12700" cap="flat" cmpd="sng" algn="ctr">
            <a:solidFill>
              <a:prstClr val="white">
                <a:hueOff val="0"/>
                <a:satOff val="0"/>
                <a:lumOff val="0"/>
                <a:alphaOff val="0"/>
              </a:prstClr>
            </a:solidFill>
            <a:prstDash val="solid"/>
            <a:miter lim="800000"/>
          </a:ln>
          <a:effectLst/>
        </p:spPr>
        <p:txBody>
          <a:bodyPr spcFirstLastPara="0" vert="horz" wrap="square" lIns="72390" tIns="36195" rIns="72390" bIns="36195" numCol="1" spcCol="1270" anchor="ctr" anchorCtr="0">
            <a:noAutofit/>
          </a:bodyPr>
          <a:lstStyle/>
          <a:p>
            <a:pPr algn="ctr"/>
            <a:r>
              <a:rPr lang="fr-FR" b="1" dirty="0">
                <a:solidFill>
                  <a:schemeClr val="bg1"/>
                </a:solidFill>
                <a:effectLst>
                  <a:reflection blurRad="6350" stA="55000" endA="300" endPos="45500" dir="5400000" sy="-100000" algn="bl" rotWithShape="0"/>
                </a:effectLst>
                <a:latin typeface="Marianne" panose="02000000000000000000" pitchFamily="50" charset="0"/>
              </a:rPr>
              <a:t>OBJECTIFS DE LA NOTE</a:t>
            </a:r>
          </a:p>
        </p:txBody>
      </p:sp>
      <p:sp>
        <p:nvSpPr>
          <p:cNvPr id="3" name="Espace réservé du contenu 2">
            <a:extLst>
              <a:ext uri="{FF2B5EF4-FFF2-40B4-BE49-F238E27FC236}">
                <a16:creationId xmlns:a16="http://schemas.microsoft.com/office/drawing/2014/main" id="{89C5FC58-EB56-4939-A27E-3A7CCAE63718}"/>
              </a:ext>
            </a:extLst>
          </p:cNvPr>
          <p:cNvSpPr>
            <a:spLocks noGrp="1"/>
          </p:cNvSpPr>
          <p:nvPr>
            <p:ph idx="1"/>
          </p:nvPr>
        </p:nvSpPr>
        <p:spPr>
          <a:solidFill>
            <a:srgbClr val="E5C7C1"/>
          </a:solidFill>
        </p:spPr>
        <p:txBody>
          <a:bodyPr>
            <a:normAutofit/>
          </a:bodyPr>
          <a:lstStyle/>
          <a:p>
            <a:pPr marL="0" indent="0" algn="just">
              <a:lnSpc>
                <a:spcPct val="100000"/>
              </a:lnSpc>
              <a:buNone/>
            </a:pPr>
            <a:r>
              <a:rPr lang="fr-FR" b="1" dirty="0"/>
              <a:t>La note du 16 janvier 2024 </a:t>
            </a:r>
            <a:r>
              <a:rPr lang="fr-FR" dirty="0"/>
              <a:t>relative à l’évaluation de la qualité dans les établissements et services vient : </a:t>
            </a:r>
          </a:p>
          <a:p>
            <a:pPr algn="just">
              <a:lnSpc>
                <a:spcPct val="100000"/>
              </a:lnSpc>
              <a:buFont typeface="Wingdings" panose="05000000000000000000" pitchFamily="2" charset="2"/>
              <a:buChar char="§"/>
            </a:pPr>
            <a:r>
              <a:rPr lang="fr-FR" dirty="0"/>
              <a:t>Fixer le cadrage de la direction de la PJJ dans la mise en œuvre du dispositif d’évaluation rénové au sein des structures du secteur public et du secteur associatif habilité.</a:t>
            </a:r>
          </a:p>
          <a:p>
            <a:pPr algn="just">
              <a:lnSpc>
                <a:spcPct val="100000"/>
              </a:lnSpc>
              <a:buFont typeface="Wingdings" panose="05000000000000000000" pitchFamily="2" charset="2"/>
              <a:buChar char="§"/>
            </a:pPr>
            <a:r>
              <a:rPr lang="fr-FR" dirty="0"/>
              <a:t>Accompagner les professionnels des établissements et services relevant de la PJJ dans l’appropriation du nouveau dispositif de l’évaluation de la qualité.</a:t>
            </a:r>
          </a:p>
          <a:p>
            <a:pPr marL="0" indent="0">
              <a:buNone/>
            </a:pPr>
            <a:endParaRPr lang="fr-FR" sz="1600" dirty="0">
              <a:solidFill>
                <a:prstClr val="black">
                  <a:hueOff val="0"/>
                  <a:satOff val="0"/>
                  <a:lumOff val="0"/>
                  <a:alphaOff val="0"/>
                </a:prstClr>
              </a:solidFill>
              <a:latin typeface="Marianne" panose="02000000000000000000" pitchFamily="50" charset="0"/>
            </a:endParaRPr>
          </a:p>
        </p:txBody>
      </p:sp>
    </p:spTree>
    <p:extLst>
      <p:ext uri="{BB962C8B-B14F-4D97-AF65-F5344CB8AC3E}">
        <p14:creationId xmlns:p14="http://schemas.microsoft.com/office/powerpoint/2010/main" val="460308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563CC16-09B1-44F3-B8EF-50DF7FD72230}"/>
              </a:ext>
            </a:extLst>
          </p:cNvPr>
          <p:cNvSpPr>
            <a:spLocks noGrp="1"/>
          </p:cNvSpPr>
          <p:nvPr>
            <p:ph idx="1"/>
          </p:nvPr>
        </p:nvSpPr>
        <p:spPr>
          <a:solidFill>
            <a:schemeClr val="bg2"/>
          </a:solidFill>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600" b="1" i="0" u="none" strike="noStrike" kern="1200" cap="none" spc="0" normalizeH="0" baseline="0" noProof="0" dirty="0">
                <a:ln>
                  <a:noFill/>
                </a:ln>
                <a:effectLst/>
                <a:uLnTx/>
                <a:uFillTx/>
                <a:latin typeface="Calibri" panose="020F0502020204030204"/>
                <a:ea typeface="+mn-ea"/>
                <a:cs typeface="+mn-cs"/>
              </a:rPr>
              <a:t>Constitution d’un groupe de travail national </a:t>
            </a:r>
            <a:r>
              <a:rPr kumimoji="0" lang="fr-FR" sz="2600" b="0" i="0" u="none" strike="noStrike" kern="1200" cap="none" spc="0" normalizeH="0" baseline="0" noProof="0" dirty="0">
                <a:ln>
                  <a:noFill/>
                </a:ln>
                <a:effectLst/>
                <a:uLnTx/>
                <a:uFillTx/>
                <a:latin typeface="Calibri" panose="020F0502020204030204"/>
                <a:ea typeface="+mn-ea"/>
                <a:cs typeface="+mn-cs"/>
              </a:rPr>
              <a:t>: </a:t>
            </a:r>
          </a:p>
          <a:p>
            <a:pPr marL="0" indent="0" algn="just">
              <a:buNone/>
            </a:pPr>
            <a:r>
              <a:rPr lang="fr-FR" sz="2800" dirty="0"/>
              <a:t>	</a:t>
            </a:r>
            <a:r>
              <a:rPr lang="fr-FR" sz="2400" dirty="0"/>
              <a:t>20 professionnels.</a:t>
            </a:r>
          </a:p>
          <a:p>
            <a:pPr marL="0" indent="0">
              <a:buNone/>
            </a:pPr>
            <a:r>
              <a:rPr lang="fr-FR" sz="2400" dirty="0"/>
              <a:t>	Toutes les fonctions, tous les dispositifs, tous les secteurs, toutes les    	interrégions et l’ENPJJ représentés.</a:t>
            </a:r>
          </a:p>
          <a:p>
            <a:pPr marL="0" indent="0" algn="just">
              <a:buNone/>
            </a:pPr>
            <a:r>
              <a:rPr lang="fr-FR" sz="2400" dirty="0"/>
              <a:t>	Réuni de novembre 2022 à juin 2023 en présentiel et/ou en distanciel.</a:t>
            </a:r>
          </a:p>
          <a:p>
            <a:pPr marL="0" indent="0" algn="just">
              <a:buNone/>
            </a:pPr>
            <a:r>
              <a:rPr lang="fr-FR" sz="2400" dirty="0"/>
              <a:t>	Nouveau dispositif de l’évaluation et outils de la HAS éprouvés 	concrètement sur le terrain par des membres du GTN.</a:t>
            </a:r>
          </a:p>
          <a:p>
            <a:pPr marL="0" indent="0" algn="just">
              <a:buNone/>
            </a:pPr>
            <a:r>
              <a:rPr lang="fr-FR" sz="2400" dirty="0"/>
              <a:t>	Rédaction de la note et élaboration d’outils d’accompagnement à partir des 	réflexions et des travaux menés par le GTN sur la réforme de l’évaluation.</a:t>
            </a:r>
          </a:p>
          <a:p>
            <a:pPr marL="0" indent="0" algn="just">
              <a:buNone/>
            </a:pPr>
            <a:r>
              <a:rPr lang="fr-FR" sz="2400" dirty="0"/>
              <a:t>	</a:t>
            </a:r>
          </a:p>
        </p:txBody>
      </p:sp>
      <p:sp>
        <p:nvSpPr>
          <p:cNvPr id="5" name="Titre 1">
            <a:extLst>
              <a:ext uri="{FF2B5EF4-FFF2-40B4-BE49-F238E27FC236}">
                <a16:creationId xmlns:a16="http://schemas.microsoft.com/office/drawing/2014/main" id="{103BCFFF-F727-43C8-944A-BF588C3BBED1}"/>
              </a:ext>
            </a:extLst>
          </p:cNvPr>
          <p:cNvSpPr>
            <a:spLocks noGrp="1"/>
          </p:cNvSpPr>
          <p:nvPr>
            <p:ph type="title"/>
          </p:nvPr>
        </p:nvSpPr>
        <p:spPr>
          <a:xfrm>
            <a:off x="838200" y="365125"/>
            <a:ext cx="10515600" cy="1325563"/>
          </a:xfrm>
          <a:solidFill>
            <a:srgbClr val="7F7F7F"/>
          </a:solidFill>
          <a:ln w="12700" cap="flat" cmpd="sng" algn="ctr">
            <a:solidFill>
              <a:prstClr val="white">
                <a:hueOff val="0"/>
                <a:satOff val="0"/>
                <a:lumOff val="0"/>
                <a:alphaOff val="0"/>
              </a:prstClr>
            </a:solidFill>
            <a:prstDash val="solid"/>
            <a:miter lim="800000"/>
          </a:ln>
          <a:effectLst/>
        </p:spPr>
        <p:txBody>
          <a:bodyPr spcFirstLastPara="0" vert="horz" wrap="square" lIns="72390" tIns="36195" rIns="72390" bIns="36195" numCol="1" spcCol="1270" anchor="ctr" anchorCtr="0">
            <a:noAutofit/>
          </a:bodyPr>
          <a:lstStyle/>
          <a:p>
            <a:pPr algn="ctr"/>
            <a:r>
              <a:rPr lang="fr-FR" b="1" dirty="0">
                <a:solidFill>
                  <a:schemeClr val="bg1"/>
                </a:solidFill>
                <a:effectLst>
                  <a:reflection blurRad="6350" stA="55000" endA="300" endPos="45500" dir="5400000" sy="-100000" algn="bl" rotWithShape="0"/>
                </a:effectLst>
                <a:latin typeface="Marianne" panose="02000000000000000000" pitchFamily="50" charset="0"/>
              </a:rPr>
              <a:t>METHODOLOGIE</a:t>
            </a:r>
          </a:p>
        </p:txBody>
      </p:sp>
      <p:sp>
        <p:nvSpPr>
          <p:cNvPr id="10" name="Flèche : droite 9">
            <a:extLst>
              <a:ext uri="{FF2B5EF4-FFF2-40B4-BE49-F238E27FC236}">
                <a16:creationId xmlns:a16="http://schemas.microsoft.com/office/drawing/2014/main" id="{306992CC-21BD-45BE-AC1C-F47B2131C034}"/>
              </a:ext>
            </a:extLst>
          </p:cNvPr>
          <p:cNvSpPr/>
          <p:nvPr/>
        </p:nvSpPr>
        <p:spPr>
          <a:xfrm>
            <a:off x="1052941" y="2512353"/>
            <a:ext cx="489527" cy="205232"/>
          </a:xfrm>
          <a:prstGeom prst="rightArrow">
            <a:avLst/>
          </a:prstGeom>
          <a:solidFill>
            <a:schemeClr val="tx1">
              <a:lumMod val="50000"/>
              <a:lumOff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11" name="Flèche : droite 10">
            <a:extLst>
              <a:ext uri="{FF2B5EF4-FFF2-40B4-BE49-F238E27FC236}">
                <a16:creationId xmlns:a16="http://schemas.microsoft.com/office/drawing/2014/main" id="{1410DF2C-BF54-4750-BB9B-159F99A5DE28}"/>
              </a:ext>
            </a:extLst>
          </p:cNvPr>
          <p:cNvSpPr/>
          <p:nvPr/>
        </p:nvSpPr>
        <p:spPr>
          <a:xfrm>
            <a:off x="1066790" y="2941155"/>
            <a:ext cx="489527" cy="205232"/>
          </a:xfrm>
          <a:prstGeom prst="rightArrow">
            <a:avLst/>
          </a:prstGeom>
          <a:solidFill>
            <a:schemeClr val="tx1">
              <a:lumMod val="50000"/>
              <a:lumOff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12" name="Flèche : droite 11">
            <a:extLst>
              <a:ext uri="{FF2B5EF4-FFF2-40B4-BE49-F238E27FC236}">
                <a16:creationId xmlns:a16="http://schemas.microsoft.com/office/drawing/2014/main" id="{44C9963A-FE81-4547-9159-711CEAE1CBF8}"/>
              </a:ext>
            </a:extLst>
          </p:cNvPr>
          <p:cNvSpPr/>
          <p:nvPr/>
        </p:nvSpPr>
        <p:spPr>
          <a:xfrm>
            <a:off x="1052941" y="3696004"/>
            <a:ext cx="489527" cy="205232"/>
          </a:xfrm>
          <a:prstGeom prst="rightArrow">
            <a:avLst/>
          </a:prstGeom>
          <a:solidFill>
            <a:schemeClr val="tx1">
              <a:lumMod val="50000"/>
              <a:lumOff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13" name="Flèche : droite 12">
            <a:extLst>
              <a:ext uri="{FF2B5EF4-FFF2-40B4-BE49-F238E27FC236}">
                <a16:creationId xmlns:a16="http://schemas.microsoft.com/office/drawing/2014/main" id="{DC466024-1BBA-4114-AFE9-9D7CCEEF3C15}"/>
              </a:ext>
            </a:extLst>
          </p:cNvPr>
          <p:cNvSpPr/>
          <p:nvPr/>
        </p:nvSpPr>
        <p:spPr>
          <a:xfrm>
            <a:off x="1066790" y="4223701"/>
            <a:ext cx="489527" cy="205232"/>
          </a:xfrm>
          <a:prstGeom prst="rightArrow">
            <a:avLst/>
          </a:prstGeom>
          <a:solidFill>
            <a:schemeClr val="tx1">
              <a:lumMod val="50000"/>
              <a:lumOff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14" name="Flèche : droite 13">
            <a:extLst>
              <a:ext uri="{FF2B5EF4-FFF2-40B4-BE49-F238E27FC236}">
                <a16:creationId xmlns:a16="http://schemas.microsoft.com/office/drawing/2014/main" id="{5367371A-126F-445E-A45D-E2A5F4EFC393}"/>
              </a:ext>
            </a:extLst>
          </p:cNvPr>
          <p:cNvSpPr/>
          <p:nvPr/>
        </p:nvSpPr>
        <p:spPr>
          <a:xfrm>
            <a:off x="1071403" y="4981449"/>
            <a:ext cx="489527" cy="205232"/>
          </a:xfrm>
          <a:prstGeom prst="rightArrow">
            <a:avLst/>
          </a:prstGeom>
          <a:solidFill>
            <a:schemeClr val="tx1">
              <a:lumMod val="50000"/>
              <a:lumOff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00474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600D9-D876-4532-8B51-047EF44F9DF4}"/>
              </a:ext>
            </a:extLst>
          </p:cNvPr>
          <p:cNvSpPr>
            <a:spLocks noGrp="1"/>
          </p:cNvSpPr>
          <p:nvPr>
            <p:ph type="ctrTitle"/>
          </p:nvPr>
        </p:nvSpPr>
        <p:spPr>
          <a:xfrm>
            <a:off x="1683900" y="2133600"/>
            <a:ext cx="8361229" cy="1460938"/>
          </a:xfrm>
        </p:spPr>
        <p:txBody>
          <a:bodyPr>
            <a:normAutofit/>
          </a:bodyPr>
          <a:lstStyle/>
          <a:p>
            <a:r>
              <a:rPr lang="fr-FR" sz="4800" b="1" dirty="0">
                <a:solidFill>
                  <a:srgbClr val="836145"/>
                </a:solidFill>
                <a:effectLst>
                  <a:reflection blurRad="6350" stA="55000" endA="300" endPos="45500" dir="5400000" sy="-100000" algn="bl" rotWithShape="0"/>
                </a:effectLst>
              </a:rPr>
              <a:t>PRESENTATION GENERALE DU DISPOSITIF RENOVE</a:t>
            </a:r>
          </a:p>
        </p:txBody>
      </p:sp>
    </p:spTree>
    <p:extLst>
      <p:ext uri="{BB962C8B-B14F-4D97-AF65-F5344CB8AC3E}">
        <p14:creationId xmlns:p14="http://schemas.microsoft.com/office/powerpoint/2010/main" val="251193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a:extLst>
              <a:ext uri="{FF2B5EF4-FFF2-40B4-BE49-F238E27FC236}">
                <a16:creationId xmlns:a16="http://schemas.microsoft.com/office/drawing/2014/main" id="{ECBDC6CB-942E-484E-888B-855764BBA170}"/>
              </a:ext>
            </a:extLst>
          </p:cNvPr>
          <p:cNvSpPr>
            <a:spLocks noGrp="1"/>
          </p:cNvSpPr>
          <p:nvPr>
            <p:ph idx="1"/>
          </p:nvPr>
        </p:nvSpPr>
        <p:spPr>
          <a:xfrm>
            <a:off x="0" y="-3"/>
            <a:ext cx="12192000" cy="6858000"/>
          </a:xfrm>
          <a:solidFill>
            <a:srgbClr val="FCEEE4"/>
          </a:solidFill>
        </p:spPr>
        <p:txBody>
          <a:bodyPr/>
          <a:lstStyle/>
          <a:p>
            <a:pPr marL="0" indent="0">
              <a:buNone/>
            </a:pPr>
            <a:r>
              <a:rPr lang="fr-FR" b="1" dirty="0"/>
              <a:t>Le dispositif d’évaluation rénové</a:t>
            </a:r>
          </a:p>
        </p:txBody>
      </p:sp>
      <p:sp>
        <p:nvSpPr>
          <p:cNvPr id="16" name="Ellipse 15">
            <a:extLst>
              <a:ext uri="{FF2B5EF4-FFF2-40B4-BE49-F238E27FC236}">
                <a16:creationId xmlns:a16="http://schemas.microsoft.com/office/drawing/2014/main" id="{2D943C60-9149-4EFB-9843-CED01E364596}"/>
              </a:ext>
            </a:extLst>
          </p:cNvPr>
          <p:cNvSpPr/>
          <p:nvPr/>
        </p:nvSpPr>
        <p:spPr>
          <a:xfrm rot="1322191">
            <a:off x="8510290" y="656954"/>
            <a:ext cx="3701143" cy="1023257"/>
          </a:xfrm>
          <a:prstGeom prst="ellipse">
            <a:avLst/>
          </a:prstGeom>
          <a:solidFill>
            <a:schemeClr val="bg2">
              <a:lumMod val="9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Evaluation</a:t>
            </a:r>
            <a:r>
              <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interne/Evaluation externe</a:t>
            </a:r>
          </a:p>
        </p:txBody>
      </p:sp>
      <p:cxnSp>
        <p:nvCxnSpPr>
          <p:cNvPr id="20" name="Connecteur droit 19">
            <a:extLst>
              <a:ext uri="{FF2B5EF4-FFF2-40B4-BE49-F238E27FC236}">
                <a16:creationId xmlns:a16="http://schemas.microsoft.com/office/drawing/2014/main" id="{98E92354-1BFB-445B-90AB-29683CC1B68C}"/>
              </a:ext>
            </a:extLst>
          </p:cNvPr>
          <p:cNvCxnSpPr>
            <a:cxnSpLocks/>
          </p:cNvCxnSpPr>
          <p:nvPr/>
        </p:nvCxnSpPr>
        <p:spPr>
          <a:xfrm>
            <a:off x="10058400" y="664029"/>
            <a:ext cx="671215" cy="103108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5" name="Connecteur droit 24">
            <a:extLst>
              <a:ext uri="{FF2B5EF4-FFF2-40B4-BE49-F238E27FC236}">
                <a16:creationId xmlns:a16="http://schemas.microsoft.com/office/drawing/2014/main" id="{D1644612-E478-4801-A665-0F789E0FFB7E}"/>
              </a:ext>
            </a:extLst>
          </p:cNvPr>
          <p:cNvCxnSpPr>
            <a:cxnSpLocks/>
          </p:cNvCxnSpPr>
          <p:nvPr/>
        </p:nvCxnSpPr>
        <p:spPr>
          <a:xfrm flipH="1">
            <a:off x="9514114" y="1168582"/>
            <a:ext cx="1578429" cy="20342"/>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graphicFrame>
        <p:nvGraphicFramePr>
          <p:cNvPr id="2" name="Diagramme 1">
            <a:extLst>
              <a:ext uri="{FF2B5EF4-FFF2-40B4-BE49-F238E27FC236}">
                <a16:creationId xmlns:a16="http://schemas.microsoft.com/office/drawing/2014/main" id="{44CEF333-8648-4285-8243-E0C0BB208FBD}"/>
              </a:ext>
            </a:extLst>
          </p:cNvPr>
          <p:cNvGraphicFramePr/>
          <p:nvPr/>
        </p:nvGraphicFramePr>
        <p:xfrm>
          <a:off x="1462384" y="0"/>
          <a:ext cx="10729615" cy="6857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3146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a:extLst>
              <a:ext uri="{FF2B5EF4-FFF2-40B4-BE49-F238E27FC236}">
                <a16:creationId xmlns:a16="http://schemas.microsoft.com/office/drawing/2014/main" id="{0350472A-276F-4C7C-9C2D-F068E9EA9584}"/>
              </a:ext>
            </a:extLst>
          </p:cNvPr>
          <p:cNvSpPr>
            <a:spLocks noGrp="1"/>
          </p:cNvSpPr>
          <p:nvPr>
            <p:ph idx="1"/>
          </p:nvPr>
        </p:nvSpPr>
        <p:spPr>
          <a:xfrm>
            <a:off x="0" y="0"/>
            <a:ext cx="12192000" cy="6858000"/>
          </a:xfrm>
          <a:solidFill>
            <a:srgbClr val="FCEEE4"/>
          </a:solidFill>
        </p:spPr>
        <p:txBody>
          <a:bodyPr/>
          <a:lstStyle/>
          <a:p>
            <a:pPr marL="0" indent="0">
              <a:buNone/>
            </a:pPr>
            <a:r>
              <a:rPr lang="fr-FR" b="1" dirty="0"/>
              <a:t>Périmètre de l’évaluation</a:t>
            </a:r>
          </a:p>
        </p:txBody>
      </p:sp>
      <p:graphicFrame>
        <p:nvGraphicFramePr>
          <p:cNvPr id="8" name="Diagramme 7">
            <a:extLst>
              <a:ext uri="{FF2B5EF4-FFF2-40B4-BE49-F238E27FC236}">
                <a16:creationId xmlns:a16="http://schemas.microsoft.com/office/drawing/2014/main" id="{77ED6C2A-9068-4C12-985F-3FFE27A4826B}"/>
              </a:ext>
            </a:extLst>
          </p:cNvPr>
          <p:cNvGraphicFramePr/>
          <p:nvPr>
            <p:extLst>
              <p:ext uri="{D42A27DB-BD31-4B8C-83A1-F6EECF244321}">
                <p14:modId xmlns:p14="http://schemas.microsoft.com/office/powerpoint/2010/main" val="1600754314"/>
              </p:ext>
            </p:extLst>
          </p:nvPr>
        </p:nvGraphicFramePr>
        <p:xfrm>
          <a:off x="1404658" y="1024870"/>
          <a:ext cx="8756073" cy="55602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277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121D2F8-2FBC-4EB9-8ECB-C234C55F9875}"/>
              </a:ext>
            </a:extLst>
          </p:cNvPr>
          <p:cNvSpPr>
            <a:spLocks noGrp="1"/>
          </p:cNvSpPr>
          <p:nvPr>
            <p:ph idx="1"/>
          </p:nvPr>
        </p:nvSpPr>
        <p:spPr>
          <a:xfrm>
            <a:off x="0" y="0"/>
            <a:ext cx="12192000" cy="6858000"/>
          </a:xfrm>
          <a:solidFill>
            <a:srgbClr val="FCEEE4"/>
          </a:solidFill>
        </p:spPr>
        <p:txBody>
          <a:bodyPr/>
          <a:lstStyle/>
          <a:p>
            <a:pPr marL="0" indent="0">
              <a:buNone/>
            </a:pPr>
            <a:r>
              <a:rPr lang="fr-FR" b="1" dirty="0"/>
              <a:t>Un référentiel unique</a:t>
            </a:r>
          </a:p>
          <a:p>
            <a:pPr marL="0" indent="0">
              <a:buNone/>
            </a:pPr>
            <a:endParaRPr lang="fr-FR" dirty="0"/>
          </a:p>
          <a:p>
            <a:r>
              <a:rPr lang="fr-FR" dirty="0"/>
              <a:t>Applicable à l’ensemble des ESSMS dont les établissements et services relevant de la PJJ.</a:t>
            </a:r>
          </a:p>
          <a:p>
            <a:r>
              <a:rPr lang="fr-FR" dirty="0"/>
              <a:t>Construit autour de quatre valeurs fondamentales : </a:t>
            </a:r>
          </a:p>
          <a:p>
            <a:pPr marL="0" indent="0">
              <a:buNone/>
            </a:pPr>
            <a:r>
              <a:rPr lang="fr-FR" dirty="0"/>
              <a:t>	</a:t>
            </a:r>
          </a:p>
        </p:txBody>
      </p:sp>
      <p:sp>
        <p:nvSpPr>
          <p:cNvPr id="8" name="Rectangle : coins arrondis 7">
            <a:extLst>
              <a:ext uri="{FF2B5EF4-FFF2-40B4-BE49-F238E27FC236}">
                <a16:creationId xmlns:a16="http://schemas.microsoft.com/office/drawing/2014/main" id="{6FD032F3-0685-4B0E-9E33-A257B7B2CB25}"/>
              </a:ext>
            </a:extLst>
          </p:cNvPr>
          <p:cNvSpPr/>
          <p:nvPr/>
        </p:nvSpPr>
        <p:spPr>
          <a:xfrm>
            <a:off x="3000664" y="3469335"/>
            <a:ext cx="632691" cy="378691"/>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white"/>
                </a:solidFill>
                <a:effectLst/>
                <a:uLnTx/>
                <a:uFillTx/>
                <a:latin typeface="Calibri" panose="020F0502020204030204"/>
                <a:ea typeface="+mn-ea"/>
                <a:cs typeface="+mn-cs"/>
              </a:rPr>
              <a:t>1</a:t>
            </a:r>
          </a:p>
        </p:txBody>
      </p:sp>
      <p:sp>
        <p:nvSpPr>
          <p:cNvPr id="9" name="Rectangle : coins arrondis 8">
            <a:extLst>
              <a:ext uri="{FF2B5EF4-FFF2-40B4-BE49-F238E27FC236}">
                <a16:creationId xmlns:a16="http://schemas.microsoft.com/office/drawing/2014/main" id="{D1CFEC97-0315-47DD-8560-C3E5B0F92785}"/>
              </a:ext>
            </a:extLst>
          </p:cNvPr>
          <p:cNvSpPr/>
          <p:nvPr/>
        </p:nvSpPr>
        <p:spPr>
          <a:xfrm>
            <a:off x="3894285" y="3469334"/>
            <a:ext cx="4852549" cy="378691"/>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Le pouvoir d’agir</a:t>
            </a:r>
            <a:r>
              <a:rPr kumimoji="0" lang="fr-FR" sz="20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de la personne</a:t>
            </a:r>
          </a:p>
        </p:txBody>
      </p:sp>
      <p:sp>
        <p:nvSpPr>
          <p:cNvPr id="11" name="Rectangle : coins arrondis 10">
            <a:extLst>
              <a:ext uri="{FF2B5EF4-FFF2-40B4-BE49-F238E27FC236}">
                <a16:creationId xmlns:a16="http://schemas.microsoft.com/office/drawing/2014/main" id="{A2C5C126-7C0F-4696-9B62-8B5422890C47}"/>
              </a:ext>
            </a:extLst>
          </p:cNvPr>
          <p:cNvSpPr/>
          <p:nvPr/>
        </p:nvSpPr>
        <p:spPr>
          <a:xfrm>
            <a:off x="3000662" y="4111821"/>
            <a:ext cx="632691" cy="378691"/>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white"/>
                </a:solidFill>
                <a:effectLst/>
                <a:uLnTx/>
                <a:uFillTx/>
                <a:latin typeface="Calibri" panose="020F0502020204030204"/>
                <a:ea typeface="+mn-ea"/>
                <a:cs typeface="+mn-cs"/>
              </a:rPr>
              <a:t>2</a:t>
            </a:r>
          </a:p>
        </p:txBody>
      </p:sp>
      <p:sp>
        <p:nvSpPr>
          <p:cNvPr id="12" name="Rectangle : coins arrondis 11">
            <a:extLst>
              <a:ext uri="{FF2B5EF4-FFF2-40B4-BE49-F238E27FC236}">
                <a16:creationId xmlns:a16="http://schemas.microsoft.com/office/drawing/2014/main" id="{F9A0C72C-0448-443F-922F-1B2C3D79B35F}"/>
              </a:ext>
            </a:extLst>
          </p:cNvPr>
          <p:cNvSpPr/>
          <p:nvPr/>
        </p:nvSpPr>
        <p:spPr>
          <a:xfrm>
            <a:off x="3000662" y="4755530"/>
            <a:ext cx="632691" cy="378691"/>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white"/>
                </a:solidFill>
                <a:effectLst/>
                <a:uLnTx/>
                <a:uFillTx/>
                <a:latin typeface="Calibri" panose="020F0502020204030204"/>
                <a:ea typeface="+mn-ea"/>
                <a:cs typeface="+mn-cs"/>
              </a:rPr>
              <a:t>3</a:t>
            </a:r>
          </a:p>
        </p:txBody>
      </p:sp>
      <p:sp>
        <p:nvSpPr>
          <p:cNvPr id="13" name="Rectangle : coins arrondis 12">
            <a:extLst>
              <a:ext uri="{FF2B5EF4-FFF2-40B4-BE49-F238E27FC236}">
                <a16:creationId xmlns:a16="http://schemas.microsoft.com/office/drawing/2014/main" id="{BF4B003F-86C4-4C7D-980B-39AB176840F3}"/>
              </a:ext>
            </a:extLst>
          </p:cNvPr>
          <p:cNvSpPr/>
          <p:nvPr/>
        </p:nvSpPr>
        <p:spPr>
          <a:xfrm>
            <a:off x="3000662" y="5353193"/>
            <a:ext cx="632691" cy="378691"/>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4</a:t>
            </a:r>
          </a:p>
        </p:txBody>
      </p:sp>
      <p:sp>
        <p:nvSpPr>
          <p:cNvPr id="14" name="Rectangle : coins arrondis 13">
            <a:extLst>
              <a:ext uri="{FF2B5EF4-FFF2-40B4-BE49-F238E27FC236}">
                <a16:creationId xmlns:a16="http://schemas.microsoft.com/office/drawing/2014/main" id="{8193430F-375C-4EB9-9717-1463EDFC5019}"/>
              </a:ext>
            </a:extLst>
          </p:cNvPr>
          <p:cNvSpPr/>
          <p:nvPr/>
        </p:nvSpPr>
        <p:spPr>
          <a:xfrm>
            <a:off x="3894285" y="4166990"/>
            <a:ext cx="4852550" cy="378691"/>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Le respect des droits fondamentaux</a:t>
            </a:r>
          </a:p>
        </p:txBody>
      </p:sp>
      <p:sp>
        <p:nvSpPr>
          <p:cNvPr id="16" name="Rectangle : coins arrondis 15">
            <a:extLst>
              <a:ext uri="{FF2B5EF4-FFF2-40B4-BE49-F238E27FC236}">
                <a16:creationId xmlns:a16="http://schemas.microsoft.com/office/drawing/2014/main" id="{EE8AE34E-A7E4-45BF-B724-BD370FE02344}"/>
              </a:ext>
            </a:extLst>
          </p:cNvPr>
          <p:cNvSpPr/>
          <p:nvPr/>
        </p:nvSpPr>
        <p:spPr>
          <a:xfrm>
            <a:off x="3894285" y="4755530"/>
            <a:ext cx="4852550" cy="378691"/>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L’approche inclusive des accompagnements</a:t>
            </a:r>
          </a:p>
        </p:txBody>
      </p:sp>
      <p:sp>
        <p:nvSpPr>
          <p:cNvPr id="17" name="Rectangle : coins arrondis 16">
            <a:extLst>
              <a:ext uri="{FF2B5EF4-FFF2-40B4-BE49-F238E27FC236}">
                <a16:creationId xmlns:a16="http://schemas.microsoft.com/office/drawing/2014/main" id="{01171F12-18C8-4894-B5D4-A6513FB7F661}"/>
              </a:ext>
            </a:extLst>
          </p:cNvPr>
          <p:cNvSpPr/>
          <p:nvPr/>
        </p:nvSpPr>
        <p:spPr>
          <a:xfrm>
            <a:off x="3894285" y="5336557"/>
            <a:ext cx="4852549" cy="378691"/>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La réflexion éthique des professionnels</a:t>
            </a:r>
          </a:p>
        </p:txBody>
      </p:sp>
    </p:spTree>
    <p:extLst>
      <p:ext uri="{BB962C8B-B14F-4D97-AF65-F5344CB8AC3E}">
        <p14:creationId xmlns:p14="http://schemas.microsoft.com/office/powerpoint/2010/main" val="168771350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adrage">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253059F504C148AB79CDB4F22CDC40" ma:contentTypeVersion="16" ma:contentTypeDescription="Crée un document." ma:contentTypeScope="" ma:versionID="7c3f9f8fafc15a42ad701de888ea2848">
  <xsd:schema xmlns:xsd="http://www.w3.org/2001/XMLSchema" xmlns:xs="http://www.w3.org/2001/XMLSchema" xmlns:p="http://schemas.microsoft.com/office/2006/metadata/properties" xmlns:ns2="443c05d0-c1ac-40c7-8092-27c44495e469" xmlns:ns3="508d796f-1b8b-4784-bf73-a64202c6e4ee" targetNamespace="http://schemas.microsoft.com/office/2006/metadata/properties" ma:root="true" ma:fieldsID="179f75927cd495045bdde39524861bea" ns2:_="" ns3:_="">
    <xsd:import namespace="443c05d0-c1ac-40c7-8092-27c44495e469"/>
    <xsd:import namespace="508d796f-1b8b-4784-bf73-a64202c6e4e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3c05d0-c1ac-40c7-8092-27c44495e4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94512cf7-85e9-49e2-91cc-aaf1c8d25fe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08d796f-1b8b-4784-bf73-a64202c6e4ee" elementFormDefault="qualified">
    <xsd:import namespace="http://schemas.microsoft.com/office/2006/documentManagement/types"/>
    <xsd:import namespace="http://schemas.microsoft.com/office/infopath/2007/PartnerControls"/>
    <xsd:element name="SharedWithUsers" ma:index="17"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Partagé avec détails" ma:internalName="SharedWithDetails" ma:readOnly="true">
      <xsd:simpleType>
        <xsd:restriction base="dms:Note">
          <xsd:maxLength value="255"/>
        </xsd:restriction>
      </xsd:simpleType>
    </xsd:element>
    <xsd:element name="TaxCatchAll" ma:index="21" nillable="true" ma:displayName="Taxonomy Catch All Column" ma:hidden="true" ma:list="{6b42054a-be79-41f1-99d4-7905feec3794}" ma:internalName="TaxCatchAll" ma:showField="CatchAllData" ma:web="508d796f-1b8b-4784-bf73-a64202c6e4e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8C49B0-8F7D-46A5-8F8E-72BF2B279104}"/>
</file>

<file path=customXml/itemProps2.xml><?xml version="1.0" encoding="utf-8"?>
<ds:datastoreItem xmlns:ds="http://schemas.openxmlformats.org/officeDocument/2006/customXml" ds:itemID="{7F0D4FF7-4FC5-4AF9-9F28-EF503C800AA3}"/>
</file>

<file path=docProps/app.xml><?xml version="1.0" encoding="utf-8"?>
<Properties xmlns="http://schemas.openxmlformats.org/officeDocument/2006/extended-properties" xmlns:vt="http://schemas.openxmlformats.org/officeDocument/2006/docPropsVTypes">
  <Template/>
  <TotalTime>4250</TotalTime>
  <Words>3856</Words>
  <Application>Microsoft Office PowerPoint</Application>
  <PresentationFormat>Grand écran</PresentationFormat>
  <Paragraphs>495</Paragraphs>
  <Slides>29</Slides>
  <Notes>29</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29</vt:i4>
      </vt:variant>
    </vt:vector>
  </HeadingPairs>
  <TitlesOfParts>
    <vt:vector size="37" baseType="lpstr">
      <vt:lpstr>Arial</vt:lpstr>
      <vt:lpstr>Calibri</vt:lpstr>
      <vt:lpstr>Calibri Light</vt:lpstr>
      <vt:lpstr>Franklin Gothic Book</vt:lpstr>
      <vt:lpstr>Marianne</vt:lpstr>
      <vt:lpstr>Wingdings</vt:lpstr>
      <vt:lpstr>Office Theme</vt:lpstr>
      <vt:lpstr>Cadrage</vt:lpstr>
      <vt:lpstr>Le nouveau DISPOSITIF D’EVALUATION DE LA QUALITE DES PRESTATIONS DELIVREES PAR LES ETABLISSEMENTS ET SERVICES </vt:lpstr>
      <vt:lpstr>INTRODUCTION</vt:lpstr>
      <vt:lpstr>Présentation PowerPoint</vt:lpstr>
      <vt:lpstr>OBJECTIFS DE LA NOTE</vt:lpstr>
      <vt:lpstr>METHODOLOGIE</vt:lpstr>
      <vt:lpstr>PRESENTATION GENERALE DU DISPOSITIF RENOVE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UNE EVALUATION QUINQUENNALE REALISEE PAR UN Organisme ACCREDITE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UNE DEMARCHE d’amElioration continue de la qualitE </vt:lpstr>
      <vt:lpstr>Présentation PowerPoint</vt:lpstr>
      <vt:lpstr>Présentation PowerPoint</vt:lpstr>
      <vt:lpstr>Présentation PowerPoint</vt:lpstr>
      <vt:lpstr>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DE LA QUALITE DES ESSMS</dc:title>
  <dc:creator>BURNEL Cyrille</dc:creator>
  <cp:lastModifiedBy>PINEAU Marie-Cecile</cp:lastModifiedBy>
  <cp:revision>421</cp:revision>
  <cp:lastPrinted>2023-10-25T07:39:18Z</cp:lastPrinted>
  <dcterms:created xsi:type="dcterms:W3CDTF">2023-10-04T10:18:58Z</dcterms:created>
  <dcterms:modified xsi:type="dcterms:W3CDTF">2024-01-22T08:17:27Z</dcterms:modified>
</cp:coreProperties>
</file>